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61" r:id="rId4"/>
    <p:sldId id="262" r:id="rId5"/>
    <p:sldId id="265" r:id="rId6"/>
    <p:sldId id="266" r:id="rId7"/>
    <p:sldId id="263" r:id="rId8"/>
    <p:sldId id="267" r:id="rId9"/>
    <p:sldId id="268" r:id="rId10"/>
    <p:sldId id="271" r:id="rId11"/>
    <p:sldId id="293" r:id="rId12"/>
    <p:sldId id="273" r:id="rId13"/>
    <p:sldId id="274" r:id="rId14"/>
    <p:sldId id="289" r:id="rId15"/>
    <p:sldId id="290" r:id="rId16"/>
    <p:sldId id="305" r:id="rId17"/>
    <p:sldId id="306" r:id="rId18"/>
    <p:sldId id="304" r:id="rId19"/>
    <p:sldId id="291" r:id="rId20"/>
    <p:sldId id="292" r:id="rId21"/>
    <p:sldId id="284" r:id="rId22"/>
    <p:sldId id="294" r:id="rId23"/>
    <p:sldId id="295" r:id="rId24"/>
    <p:sldId id="296" r:id="rId25"/>
    <p:sldId id="297" r:id="rId26"/>
    <p:sldId id="298" r:id="rId27"/>
    <p:sldId id="29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1101973364440547"/>
          <c:y val="5.8891555233659673E-2"/>
          <c:w val="0.86059298143287644"/>
          <c:h val="0.81574661569261664"/>
        </c:manualLayout>
      </c:layout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marker>
            <c:symbol val="none"/>
          </c:marker>
          <c:xVal>
            <c:numRef>
              <c:f>Sheet1!$A$2:$A$6</c:f>
              <c:numCache>
                <c:formatCode>General</c:formatCode>
                <c:ptCount val="5"/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 formatCode="0%">
                  <c:v>1</c:v>
                </c:pt>
              </c:numCache>
            </c:numRef>
          </c:yVal>
          <c:smooth val="1"/>
        </c:ser>
        <c:axId val="72402816"/>
        <c:axId val="72404352"/>
      </c:scatterChart>
      <c:valAx>
        <c:axId val="72402816"/>
        <c:scaling>
          <c:orientation val="minMax"/>
        </c:scaling>
        <c:axPos val="b"/>
        <c:numFmt formatCode="General" sourceLinked="1"/>
        <c:tickLblPos val="nextTo"/>
        <c:crossAx val="72404352"/>
        <c:crosses val="autoZero"/>
        <c:crossBetween val="midCat"/>
      </c:valAx>
      <c:valAx>
        <c:axId val="72404352"/>
        <c:scaling>
          <c:orientation val="minMax"/>
        </c:scaling>
        <c:axPos val="l"/>
        <c:majorGridlines/>
        <c:numFmt formatCode="0%" sourceLinked="1"/>
        <c:tickLblPos val="nextTo"/>
        <c:crossAx val="72402816"/>
        <c:crosses val="autoZero"/>
        <c:crossBetween val="midCat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  <c:pt idx="0">
                  <c:v>besmisleni slogovi</c:v>
                </c:pt>
              </c:strCache>
            </c:strRef>
          </c:tx>
          <c:spPr>
            <a:ln w="57150"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Sheet1!$A$2:$A$31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Sheet1!$B$2:$B$31</c:f>
              <c:numCache>
                <c:formatCode>0%</c:formatCode>
                <c:ptCount val="30"/>
                <c:pt idx="0">
                  <c:v>1</c:v>
                </c:pt>
                <c:pt idx="1">
                  <c:v>0.35000000000000031</c:v>
                </c:pt>
                <c:pt idx="2">
                  <c:v>0.30000000000000032</c:v>
                </c:pt>
                <c:pt idx="3">
                  <c:v>0.27</c:v>
                </c:pt>
                <c:pt idx="4">
                  <c:v>0.25</c:v>
                </c:pt>
                <c:pt idx="5">
                  <c:v>0.23</c:v>
                </c:pt>
                <c:pt idx="6">
                  <c:v>0.23</c:v>
                </c:pt>
                <c:pt idx="7">
                  <c:v>0.23</c:v>
                </c:pt>
                <c:pt idx="8">
                  <c:v>0.23</c:v>
                </c:pt>
                <c:pt idx="9">
                  <c:v>0.23</c:v>
                </c:pt>
                <c:pt idx="10">
                  <c:v>0.23</c:v>
                </c:pt>
                <c:pt idx="11">
                  <c:v>0.23</c:v>
                </c:pt>
                <c:pt idx="12">
                  <c:v>0.23</c:v>
                </c:pt>
                <c:pt idx="13">
                  <c:v>0.23</c:v>
                </c:pt>
                <c:pt idx="14">
                  <c:v>0.23</c:v>
                </c:pt>
                <c:pt idx="15">
                  <c:v>0.23</c:v>
                </c:pt>
                <c:pt idx="16">
                  <c:v>0.23</c:v>
                </c:pt>
                <c:pt idx="17">
                  <c:v>0.22</c:v>
                </c:pt>
                <c:pt idx="18">
                  <c:v>0.22</c:v>
                </c:pt>
                <c:pt idx="19">
                  <c:v>0.22</c:v>
                </c:pt>
                <c:pt idx="20">
                  <c:v>0.22</c:v>
                </c:pt>
                <c:pt idx="21">
                  <c:v>0.22</c:v>
                </c:pt>
                <c:pt idx="22">
                  <c:v>0.22</c:v>
                </c:pt>
                <c:pt idx="23">
                  <c:v>0.22</c:v>
                </c:pt>
                <c:pt idx="24">
                  <c:v>0.22</c:v>
                </c:pt>
                <c:pt idx="25">
                  <c:v>0.22</c:v>
                </c:pt>
                <c:pt idx="26">
                  <c:v>0.21000000000000021</c:v>
                </c:pt>
                <c:pt idx="27">
                  <c:v>0.21000000000000021</c:v>
                </c:pt>
                <c:pt idx="28">
                  <c:v>0.21000000000000021</c:v>
                </c:pt>
                <c:pt idx="29">
                  <c:v>0.21000000000000021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proza</c:v>
                </c:pt>
              </c:strCache>
            </c:strRef>
          </c:tx>
          <c:spPr>
            <a:ln w="57150"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Sheet1!$A$2:$A$31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Sheet1!$C$2:$C$31</c:f>
              <c:numCache>
                <c:formatCode>0%</c:formatCode>
                <c:ptCount val="30"/>
                <c:pt idx="0">
                  <c:v>1</c:v>
                </c:pt>
                <c:pt idx="1">
                  <c:v>0.70000000000000062</c:v>
                </c:pt>
                <c:pt idx="2">
                  <c:v>0.60000000000000064</c:v>
                </c:pt>
                <c:pt idx="3">
                  <c:v>0.5</c:v>
                </c:pt>
                <c:pt idx="4">
                  <c:v>0.48000000000000032</c:v>
                </c:pt>
                <c:pt idx="5">
                  <c:v>0.45</c:v>
                </c:pt>
                <c:pt idx="6">
                  <c:v>0.43000000000000038</c:v>
                </c:pt>
                <c:pt idx="7">
                  <c:v>0.42000000000000032</c:v>
                </c:pt>
                <c:pt idx="8">
                  <c:v>0.41000000000000031</c:v>
                </c:pt>
                <c:pt idx="9">
                  <c:v>0.4</c:v>
                </c:pt>
                <c:pt idx="10">
                  <c:v>0.39000000000000123</c:v>
                </c:pt>
                <c:pt idx="11">
                  <c:v>0.38000000000000123</c:v>
                </c:pt>
                <c:pt idx="12">
                  <c:v>0.37000000000000038</c:v>
                </c:pt>
                <c:pt idx="13">
                  <c:v>0.36000000000000032</c:v>
                </c:pt>
                <c:pt idx="14">
                  <c:v>0.35000000000000031</c:v>
                </c:pt>
                <c:pt idx="15">
                  <c:v>0.34</c:v>
                </c:pt>
                <c:pt idx="16">
                  <c:v>0.33000000000000146</c:v>
                </c:pt>
                <c:pt idx="17">
                  <c:v>0.32000000000000123</c:v>
                </c:pt>
                <c:pt idx="18">
                  <c:v>0.31000000000000111</c:v>
                </c:pt>
                <c:pt idx="19">
                  <c:v>0.30000000000000032</c:v>
                </c:pt>
                <c:pt idx="20">
                  <c:v>0.30000000000000032</c:v>
                </c:pt>
                <c:pt idx="21">
                  <c:v>0.30000000000000032</c:v>
                </c:pt>
                <c:pt idx="22">
                  <c:v>0.30000000000000032</c:v>
                </c:pt>
                <c:pt idx="23">
                  <c:v>0.30000000000000032</c:v>
                </c:pt>
                <c:pt idx="24">
                  <c:v>0.30000000000000032</c:v>
                </c:pt>
                <c:pt idx="25">
                  <c:v>0.30000000000000032</c:v>
                </c:pt>
                <c:pt idx="26">
                  <c:v>0.30000000000000032</c:v>
                </c:pt>
                <c:pt idx="27">
                  <c:v>0.30000000000000032</c:v>
                </c:pt>
                <c:pt idx="28">
                  <c:v>0.30000000000000032</c:v>
                </c:pt>
                <c:pt idx="29">
                  <c:v>0.30000000000000032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poezija</c:v>
                </c:pt>
              </c:strCache>
            </c:strRef>
          </c:tx>
          <c:spPr>
            <a:ln w="57150"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Sheet1!$A$2:$A$31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Sheet1!$D$2:$D$31</c:f>
              <c:numCache>
                <c:formatCode>0%</c:formatCode>
                <c:ptCount val="30"/>
                <c:pt idx="0">
                  <c:v>1</c:v>
                </c:pt>
                <c:pt idx="1">
                  <c:v>0.97000000000000064</c:v>
                </c:pt>
                <c:pt idx="2">
                  <c:v>0.94000000000000061</c:v>
                </c:pt>
                <c:pt idx="3">
                  <c:v>0.91</c:v>
                </c:pt>
                <c:pt idx="4">
                  <c:v>0.88</c:v>
                </c:pt>
                <c:pt idx="5">
                  <c:v>0.85000000000000064</c:v>
                </c:pt>
                <c:pt idx="6">
                  <c:v>0.82000000000000062</c:v>
                </c:pt>
                <c:pt idx="7">
                  <c:v>0.79</c:v>
                </c:pt>
                <c:pt idx="8">
                  <c:v>0.77000000000000246</c:v>
                </c:pt>
                <c:pt idx="9">
                  <c:v>0.74000000000000221</c:v>
                </c:pt>
                <c:pt idx="10">
                  <c:v>0.71000000000000063</c:v>
                </c:pt>
                <c:pt idx="11">
                  <c:v>0.68</c:v>
                </c:pt>
                <c:pt idx="12">
                  <c:v>0.65000000000000269</c:v>
                </c:pt>
                <c:pt idx="13">
                  <c:v>0.62000000000000222</c:v>
                </c:pt>
                <c:pt idx="14">
                  <c:v>0.59</c:v>
                </c:pt>
                <c:pt idx="15">
                  <c:v>0.56999999999999995</c:v>
                </c:pt>
                <c:pt idx="16">
                  <c:v>0.55000000000000004</c:v>
                </c:pt>
                <c:pt idx="17">
                  <c:v>0.54</c:v>
                </c:pt>
                <c:pt idx="18">
                  <c:v>0.54</c:v>
                </c:pt>
                <c:pt idx="19">
                  <c:v>0.53</c:v>
                </c:pt>
                <c:pt idx="20">
                  <c:v>0.52</c:v>
                </c:pt>
                <c:pt idx="21">
                  <c:v>0.52</c:v>
                </c:pt>
                <c:pt idx="22">
                  <c:v>0.51</c:v>
                </c:pt>
                <c:pt idx="23">
                  <c:v>0.5</c:v>
                </c:pt>
                <c:pt idx="24">
                  <c:v>0.5</c:v>
                </c:pt>
                <c:pt idx="25">
                  <c:v>0.49000000000000032</c:v>
                </c:pt>
                <c:pt idx="26">
                  <c:v>0.48000000000000032</c:v>
                </c:pt>
                <c:pt idx="27">
                  <c:v>0.48000000000000032</c:v>
                </c:pt>
                <c:pt idx="28">
                  <c:v>0.48000000000000032</c:v>
                </c:pt>
                <c:pt idx="29">
                  <c:v>0.48000000000000032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suštinske ideje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Sheet1!$A$2:$A$31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xVal>
          <c:yVal>
            <c:numRef>
              <c:f>Sheet1!$E$2:$E$31</c:f>
              <c:numCache>
                <c:formatCode>0%</c:formatCode>
                <c:ptCount val="3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</c:numCache>
            </c:numRef>
          </c:yVal>
          <c:smooth val="1"/>
        </c:ser>
        <c:axId val="72848128"/>
        <c:axId val="72849664"/>
      </c:scatterChart>
      <c:valAx>
        <c:axId val="72848128"/>
        <c:scaling>
          <c:orientation val="minMax"/>
        </c:scaling>
        <c:axPos val="b"/>
        <c:numFmt formatCode="General" sourceLinked="1"/>
        <c:tickLblPos val="nextTo"/>
        <c:crossAx val="72849664"/>
        <c:crosses val="autoZero"/>
        <c:crossBetween val="midCat"/>
      </c:valAx>
      <c:valAx>
        <c:axId val="72849664"/>
        <c:scaling>
          <c:orientation val="minMax"/>
        </c:scaling>
        <c:axPos val="l"/>
        <c:majorGridlines/>
        <c:numFmt formatCode="0%" sourceLinked="1"/>
        <c:tickLblPos val="nextTo"/>
        <c:crossAx val="72848128"/>
        <c:crosses val="autoZero"/>
        <c:crossBetween val="midCat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049942507186607"/>
          <c:y val="0.40780469794320123"/>
          <c:w val="0.28495188101487512"/>
          <c:h val="0.39320483626100788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početak</c:v>
                </c:pt>
                <c:pt idx="1">
                  <c:v>sredina</c:v>
                </c:pt>
                <c:pt idx="2">
                  <c:v>kraj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 formatCode="0%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početak</c:v>
                </c:pt>
                <c:pt idx="1">
                  <c:v>sredina</c:v>
                </c:pt>
                <c:pt idx="2">
                  <c:v>kraj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početak</c:v>
                </c:pt>
                <c:pt idx="1">
                  <c:v>sredina</c:v>
                </c:pt>
                <c:pt idx="2">
                  <c:v>kraj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</c:numCache>
            </c:numRef>
          </c:val>
        </c:ser>
        <c:marker val="1"/>
        <c:axId val="75229056"/>
        <c:axId val="75230592"/>
      </c:lineChart>
      <c:catAx>
        <c:axId val="7522905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5230592"/>
        <c:crosses val="autoZero"/>
        <c:auto val="1"/>
        <c:lblAlgn val="ctr"/>
        <c:lblOffset val="100"/>
      </c:catAx>
      <c:valAx>
        <c:axId val="75230592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75229056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800" baseline="0"/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0.11429</cdr:x>
      <cdr:y>0.43677</cdr:y>
    </cdr:from>
    <cdr:to>
      <cdr:x>0.38095</cdr:x>
      <cdr:y>0.73118</cdr:y>
    </cdr:to>
    <cdr:sp macro="" textlink="">
      <cdr:nvSpPr>
        <cdr:cNvPr id="18" name="Freeform 17"/>
        <cdr:cNvSpPr/>
      </cdr:nvSpPr>
      <cdr:spPr>
        <a:xfrm xmlns:a="http://schemas.openxmlformats.org/drawingml/2006/main">
          <a:off x="914400" y="2209800"/>
          <a:ext cx="2133600" cy="1489507"/>
        </a:xfrm>
        <a:custGeom xmlns:a="http://schemas.openxmlformats.org/drawingml/2006/main">
          <a:avLst/>
          <a:gdLst>
            <a:gd name="connsiteX0" fmla="*/ 0 w 5092505"/>
            <a:gd name="connsiteY0" fmla="*/ 28136 h 3275427"/>
            <a:gd name="connsiteX1" fmla="*/ 1392702 w 5092505"/>
            <a:gd name="connsiteY1" fmla="*/ 2827606 h 3275427"/>
            <a:gd name="connsiteX2" fmla="*/ 3995225 w 5092505"/>
            <a:gd name="connsiteY2" fmla="*/ 2715065 h 3275427"/>
            <a:gd name="connsiteX3" fmla="*/ 5092505 w 5092505"/>
            <a:gd name="connsiteY3" fmla="*/ 0 h 3275427"/>
          </a:gdLst>
          <a:ahLst/>
          <a:cxnLst>
            <a:cxn ang="0">
              <a:pos x="connsiteX0" y="connsiteY0"/>
            </a:cxn>
            <a:cxn ang="0">
              <a:pos x="connsiteX1" y="connsiteY1"/>
            </a:cxn>
            <a:cxn ang="0">
              <a:pos x="connsiteX2" y="connsiteY2"/>
            </a:cxn>
            <a:cxn ang="0">
              <a:pos x="connsiteX3" y="connsiteY3"/>
            </a:cxn>
          </a:cxnLst>
          <a:rect l="l" t="t" r="r" b="b"/>
          <a:pathLst>
            <a:path w="5092505" h="3275427">
              <a:moveTo>
                <a:pt x="0" y="28136"/>
              </a:moveTo>
              <a:cubicBezTo>
                <a:pt x="363415" y="1203960"/>
                <a:pt x="726831" y="2379785"/>
                <a:pt x="1392702" y="2827606"/>
              </a:cubicBezTo>
              <a:cubicBezTo>
                <a:pt x="2058573" y="3275427"/>
                <a:pt x="3378591" y="3186333"/>
                <a:pt x="3995225" y="2715065"/>
              </a:cubicBezTo>
              <a:cubicBezTo>
                <a:pt x="4611859" y="2243797"/>
                <a:pt x="4926037" y="454855"/>
                <a:pt x="5092505" y="0"/>
              </a:cubicBezTo>
            </a:path>
          </a:pathLst>
        </a:custGeom>
        <a:ln xmlns:a="http://schemas.openxmlformats.org/drawingml/2006/main" w="57150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</cdr:x>
      <cdr:y>0.55726</cdr:y>
    </cdr:from>
    <cdr:to>
      <cdr:x>0.2381</cdr:x>
      <cdr:y>0.61751</cdr:y>
    </cdr:to>
    <cdr:sp macro="" textlink="">
      <cdr:nvSpPr>
        <cdr:cNvPr id="4" name="12-Point Star 3"/>
        <cdr:cNvSpPr/>
      </cdr:nvSpPr>
      <cdr:spPr>
        <a:xfrm xmlns:a="http://schemas.openxmlformats.org/drawingml/2006/main">
          <a:off x="1600200" y="2819400"/>
          <a:ext cx="304800" cy="304800"/>
        </a:xfrm>
        <a:prstGeom xmlns:a="http://schemas.openxmlformats.org/drawingml/2006/main" prst="star12">
          <a:avLst/>
        </a:prstGeom>
        <a:solidFill xmlns:a="http://schemas.openxmlformats.org/drawingml/2006/main">
          <a:srgbClr val="FFFF00"/>
        </a:solidFill>
        <a:ln xmlns:a="http://schemas.openxmlformats.org/drawingml/2006/main">
          <a:solidFill>
            <a:srgbClr val="FFFF00"/>
          </a:solidFill>
        </a:ln>
        <a:effectLst xmlns:a="http://schemas.openxmlformats.org/drawingml/2006/main">
          <a:glow rad="139700">
            <a:schemeClr val="accent2">
              <a:satMod val="175000"/>
              <a:alpha val="40000"/>
            </a:schemeClr>
          </a:glow>
        </a:effectLst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0.02857</cdr:x>
      <cdr:y>0.03258</cdr:y>
    </cdr:from>
    <cdr:to>
      <cdr:x>0.97143</cdr:x>
      <cdr:y>0.31628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28600" y="164811"/>
          <a:ext cx="7543800" cy="14353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0.09524</cdr:x>
      <cdr:y>0.06515</cdr:y>
    </cdr:from>
    <cdr:to>
      <cdr:x>0.9619</cdr:x>
      <cdr:y>0.37462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62000" y="304800"/>
          <a:ext cx="6934200" cy="1447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0.04762</cdr:x>
      <cdr:y>0.03012</cdr:y>
    </cdr:from>
    <cdr:to>
      <cdr:x>0.95238</cdr:x>
      <cdr:y>0.36147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381000" y="152400"/>
          <a:ext cx="7239000" cy="1676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0.01905</cdr:x>
      <cdr:y>0.01506</cdr:y>
    </cdr:from>
    <cdr:to>
      <cdr:x>0.99048</cdr:x>
      <cdr:y>0.30122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152400" y="76200"/>
          <a:ext cx="7772400" cy="1447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sr-Latn-RS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</a:t>
          </a:r>
          <a:r>
            <a:rPr lang="sr-Latn-RS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erijalno</a:t>
          </a:r>
          <a:r>
            <a:rPr lang="sr-Latn-RS" sz="2000" dirty="0" smtClean="0"/>
            <a:t> učenje  (azbuka, tablica hemijskih elemenata, meseci u godini)</a:t>
          </a:r>
        </a:p>
        <a:p xmlns:a="http://schemas.openxmlformats.org/drawingml/2006/main">
          <a:pPr>
            <a:buFont typeface="Wingdings" pitchFamily="2" charset="2"/>
            <a:buChar char="Ø"/>
          </a:pPr>
          <a:r>
            <a:rPr lang="sr-Latn-RS" sz="2000" dirty="0" smtClean="0"/>
            <a:t>  efekat </a:t>
          </a:r>
          <a:r>
            <a:rPr lang="sr-Latn-R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prvenstva</a:t>
          </a:r>
        </a:p>
        <a:p xmlns:a="http://schemas.openxmlformats.org/drawingml/2006/main">
          <a:pPr>
            <a:buFont typeface="Wingdings" pitchFamily="2" charset="2"/>
            <a:buChar char="Ø"/>
          </a:pPr>
          <a:r>
            <a:rPr lang="sr-Latn-RS" sz="2000" dirty="0" smtClean="0"/>
            <a:t>  efekat </a:t>
          </a:r>
          <a:r>
            <a:rPr lang="sr-Latn-R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novine</a:t>
          </a:r>
        </a:p>
        <a:p xmlns:a="http://schemas.openxmlformats.org/drawingml/2006/main">
          <a:pPr>
            <a:buFont typeface="Wingdings" pitchFamily="2" charset="2"/>
            <a:buChar char="Ø"/>
          </a:pPr>
          <a:r>
            <a:rPr lang="sr-Latn-RS" sz="2000" dirty="0" smtClean="0"/>
            <a:t>  </a:t>
          </a:r>
          <a:r>
            <a:rPr lang="sr-Latn-R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istaknute draži</a:t>
          </a:r>
          <a:endParaRPr lang="en-U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B6F0-C6CD-4734-B214-3FCC2B2D967D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2C59-A505-487D-ADD5-C763228033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B6F0-C6CD-4734-B214-3FCC2B2D967D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2C59-A505-487D-ADD5-C763228033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B6F0-C6CD-4734-B214-3FCC2B2D967D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2C59-A505-487D-ADD5-C763228033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B6F0-C6CD-4734-B214-3FCC2B2D967D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2C59-A505-487D-ADD5-C763228033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B6F0-C6CD-4734-B214-3FCC2B2D967D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2C59-A505-487D-ADD5-C763228033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B6F0-C6CD-4734-B214-3FCC2B2D967D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2C59-A505-487D-ADD5-C763228033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B6F0-C6CD-4734-B214-3FCC2B2D967D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2C59-A505-487D-ADD5-C763228033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B6F0-C6CD-4734-B214-3FCC2B2D967D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2C59-A505-487D-ADD5-C763228033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B6F0-C6CD-4734-B214-3FCC2B2D967D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2C59-A505-487D-ADD5-C763228033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B6F0-C6CD-4734-B214-3FCC2B2D967D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2C59-A505-487D-ADD5-C763228033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4B6F0-C6CD-4734-B214-3FCC2B2D967D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2C59-A505-487D-ADD5-C763228033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4B6F0-C6CD-4734-B214-3FCC2B2D967D}" type="datetimeFigureOut">
              <a:rPr lang="en-US" smtClean="0"/>
              <a:pPr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12C59-A505-487D-ADD5-C763228033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8001000" cy="4114800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sr-Latn-RS" sz="31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edagoška psihologija</a:t>
            </a:r>
            <a:br>
              <a:rPr lang="sr-Latn-RS" sz="31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Latn-RS" sz="31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r-Latn-RS" sz="31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Latn-RS" sz="31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r-Latn-RS" sz="31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Latn-RS" sz="31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r-Latn-RS" sz="31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Latn-RS" sz="107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Učenje</a:t>
            </a:r>
            <a:endParaRPr lang="en-US" sz="10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86200"/>
            <a:ext cx="6629400" cy="2286000"/>
          </a:xfrm>
        </p:spPr>
        <p:txBody>
          <a:bodyPr>
            <a:normAutofit/>
          </a:bodyPr>
          <a:lstStyle/>
          <a:p>
            <a:pPr algn="l"/>
            <a:endParaRPr lang="sr-Latn-RS" sz="2400" dirty="0" smtClean="0"/>
          </a:p>
          <a:p>
            <a:pPr algn="l"/>
            <a:endParaRPr lang="sr-Latn-RS" sz="2400" dirty="0" smtClean="0"/>
          </a:p>
          <a:p>
            <a:pPr algn="l">
              <a:spcBef>
                <a:spcPts val="0"/>
              </a:spcBef>
            </a:pPr>
            <a:endParaRPr lang="sr-Latn-RS" sz="2400" dirty="0" smtClean="0"/>
          </a:p>
          <a:p>
            <a:pPr algn="l">
              <a:spcBef>
                <a:spcPts val="0"/>
              </a:spcBef>
            </a:pPr>
            <a:r>
              <a:rPr lang="en-US" sz="2000" dirty="0" smtClean="0"/>
              <a:t>P</a:t>
            </a:r>
            <a:r>
              <a:rPr lang="sr-Latn-RS" sz="2000" dirty="0" smtClean="0"/>
              <a:t>rof. </a:t>
            </a:r>
            <a:r>
              <a:rPr lang="en-US" sz="2000" dirty="0" smtClean="0"/>
              <a:t>D</a:t>
            </a:r>
            <a:r>
              <a:rPr lang="sr-Latn-RS" sz="2000" dirty="0" smtClean="0"/>
              <a:t>r Nada Korać</a:t>
            </a:r>
          </a:p>
          <a:p>
            <a:pPr algn="l">
              <a:spcBef>
                <a:spcPts val="0"/>
              </a:spcBef>
            </a:pPr>
            <a:r>
              <a:rPr lang="en-US" sz="2000" dirty="0" smtClean="0"/>
              <a:t>P</a:t>
            </a:r>
            <a:r>
              <a:rPr lang="sr-Latn-RS" sz="2000" dirty="0" smtClean="0"/>
              <a:t>edagoški fakultet u Jagodini </a:t>
            </a:r>
          </a:p>
          <a:p>
            <a:pPr algn="l">
              <a:spcBef>
                <a:spcPts val="0"/>
              </a:spcBef>
            </a:pPr>
            <a:r>
              <a:rPr lang="en-US" sz="2000" dirty="0" smtClean="0"/>
              <a:t>U</a:t>
            </a:r>
            <a:r>
              <a:rPr lang="sr-Latn-RS" sz="2000" dirty="0" smtClean="0"/>
              <a:t>niverztet u Kragujevcu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sr-Latn-R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Režimi potkrepljenja i otpornost na gašenje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3300" dirty="0" smtClean="0"/>
              <a:t>Z</a:t>
            </a:r>
            <a:r>
              <a:rPr lang="sr-Latn-RS" sz="3300" dirty="0" smtClean="0"/>
              <a:t>a </a:t>
            </a:r>
            <a:r>
              <a:rPr lang="en-US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sr-Latn-RS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DRŽAVANJE </a:t>
            </a:r>
            <a:r>
              <a:rPr lang="sr-Latn-RS" dirty="0" smtClean="0"/>
              <a:t>već usvojenog ponašanja:  </a:t>
            </a:r>
          </a:p>
          <a:p>
            <a:pPr>
              <a:buNone/>
            </a:pPr>
            <a:endParaRPr lang="sr-Latn-RS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sr-Latn-RS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FIKSIRANI INTERVAL</a:t>
            </a:r>
          </a:p>
          <a:p>
            <a:pPr>
              <a:buNone/>
            </a:pPr>
            <a:r>
              <a:rPr lang="sr-Latn-RS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FIKSIRANI RACIO</a:t>
            </a:r>
          </a:p>
          <a:p>
            <a:pPr>
              <a:buNone/>
            </a:pPr>
            <a:r>
              <a:rPr lang="sr-Latn-RS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VARIJABILNI NTERVAL</a:t>
            </a:r>
          </a:p>
          <a:p>
            <a:pPr>
              <a:buNone/>
            </a:pPr>
            <a:r>
              <a:rPr lang="sr-Latn-RS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VARIJABILNI RACIO</a:t>
            </a:r>
          </a:p>
          <a:p>
            <a:pPr>
              <a:buNone/>
            </a:pPr>
            <a:endParaRPr lang="sr-Latn-RS" sz="900" dirty="0" smtClean="0"/>
          </a:p>
          <a:p>
            <a:pPr>
              <a:buNone/>
            </a:pPr>
            <a:endParaRPr lang="sr-Latn-RS" sz="1900" dirty="0" smtClean="0"/>
          </a:p>
          <a:p>
            <a:pPr>
              <a:buNone/>
            </a:pPr>
            <a:r>
              <a:rPr lang="sr-Latn-RS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KAZNA</a:t>
            </a:r>
          </a:p>
          <a:p>
            <a:pPr>
              <a:buNone/>
            </a:pP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neposredno nakon </a:t>
            </a:r>
            <a:r>
              <a:rPr lang="sr-Latn-RS" dirty="0" smtClean="0"/>
              <a:t>ponašanja</a:t>
            </a:r>
          </a:p>
          <a:p>
            <a:pPr>
              <a:buNone/>
            </a:pP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dosledno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/>
              <a:t>S</a:t>
            </a:r>
            <a:r>
              <a:rPr lang="sr-Latn-RS" dirty="0" smtClean="0"/>
              <a:t>manjuje verovanoću nepoželjnog ponašanja ali 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 dovodi 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novih poželjnih obilka </a:t>
            </a:r>
            <a:r>
              <a:rPr lang="sr-Latn-RS" dirty="0" smtClean="0"/>
              <a:t>(samo potkrepljenje)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P</a:t>
            </a:r>
            <a:r>
              <a:rPr lang="sr-Latn-RS" sz="4000" dirty="0" smtClean="0"/>
              <a:t>otkrepljenje i kazna: primena u školi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DA: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jasna povezanost sa ponašanjem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potkrepljivače birati primereno učenicima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primenjivati dosledno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nagrađivanje zavisno od zainteresovanosti učenika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000" dirty="0" smtClean="0"/>
              <a:t>(v. intrinzička i ekstrinzička motivacija)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imati u vidu moguće </a:t>
            </a:r>
            <a:r>
              <a:rPr lang="sr-Latn-RS" sz="2800" i="1" dirty="0" smtClean="0"/>
              <a:t>interpretacije</a:t>
            </a:r>
            <a:r>
              <a:rPr lang="sr-Latn-RS" sz="2800" dirty="0" smtClean="0"/>
              <a:t> od strane učenika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NE: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bezrazložna upotreba </a:t>
            </a:r>
            <a:r>
              <a:rPr lang="sr-Latn-RS" sz="2000" dirty="0" smtClean="0"/>
              <a:t>(i potkrepljenja i kazne)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domaći zadatak kao kazna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primedba na ličnost umesto na ponašanje </a:t>
            </a:r>
            <a:r>
              <a:rPr lang="sr-Latn-RS" sz="2000" dirty="0" smtClean="0"/>
              <a:t>(v. JA-poruke)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2800" dirty="0" smtClean="0"/>
          </a:p>
          <a:p>
            <a:pPr marL="0" indent="0">
              <a:spcBef>
                <a:spcPts val="0"/>
              </a:spcBef>
              <a:buNone/>
            </a:pPr>
            <a:endParaRPr lang="sr-Latn-RS" sz="2000" dirty="0" smtClean="0"/>
          </a:p>
          <a:p>
            <a:pPr marL="0" indent="0">
              <a:spcBef>
                <a:spcPts val="0"/>
              </a:spcBef>
              <a:buNone/>
            </a:pPr>
            <a:endParaRPr lang="sr-Latn-RS" sz="28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U</a:t>
            </a:r>
            <a:r>
              <a:rPr lang="sr-Latn-RS" sz="4000" dirty="0" smtClean="0"/>
              <a:t>čenje uviđanjem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ešavanje problema uviđanjem</a:t>
            </a:r>
          </a:p>
          <a:p>
            <a:pPr>
              <a:buNone/>
            </a:pPr>
            <a:r>
              <a:rPr lang="en-US" sz="2800" dirty="0" smtClean="0"/>
              <a:t>O</a:t>
            </a:r>
            <a:r>
              <a:rPr lang="sr-Latn-RS" sz="2800" dirty="0" smtClean="0"/>
              <a:t>stvarivanje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novine </a:t>
            </a:r>
            <a:r>
              <a:rPr lang="sr-Latn-RS" sz="2800" dirty="0" smtClean="0"/>
              <a:t>u ponašanju</a:t>
            </a:r>
          </a:p>
          <a:p>
            <a:pPr>
              <a:buNone/>
            </a:pPr>
            <a:r>
              <a:rPr lang="en-US" sz="2800" dirty="0" smtClean="0"/>
              <a:t>O</a:t>
            </a:r>
            <a:r>
              <a:rPr lang="sr-Latn-RS" sz="2800" dirty="0" smtClean="0"/>
              <a:t>tkrivanje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novih sredstava </a:t>
            </a:r>
            <a:r>
              <a:rPr lang="sr-Latn-RS" sz="2800" dirty="0" smtClean="0"/>
              <a:t>za postzanje cilja</a:t>
            </a:r>
          </a:p>
          <a:p>
            <a:pPr>
              <a:buNone/>
            </a:pP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naglo</a:t>
            </a:r>
          </a:p>
          <a:p>
            <a:pPr>
              <a:buNone/>
            </a:pP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bez ponavljanja grešaka</a:t>
            </a:r>
          </a:p>
          <a:p>
            <a:pPr>
              <a:buNone/>
            </a:pP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uviđanje ODNOSA </a:t>
            </a:r>
            <a:r>
              <a:rPr lang="sr-Latn-RS" sz="2800" dirty="0" smtClean="0"/>
              <a:t>u datoj situaciji</a:t>
            </a:r>
          </a:p>
          <a:p>
            <a:pPr>
              <a:buNone/>
            </a:pPr>
            <a:r>
              <a:rPr lang="sr-Latn-RS" sz="2800" dirty="0" smtClean="0"/>
              <a:t> </a:t>
            </a:r>
          </a:p>
          <a:p>
            <a:pPr>
              <a:buNone/>
            </a:pPr>
            <a:endParaRPr lang="sr-Latn-RS" sz="2800" dirty="0" smtClean="0"/>
          </a:p>
          <a:p>
            <a:pPr>
              <a:buNone/>
            </a:pP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INTELIGENTNO</a:t>
            </a:r>
            <a:r>
              <a:rPr lang="sr-Latn-RS" sz="2800" dirty="0" smtClean="0"/>
              <a:t> rešavanje problema</a:t>
            </a:r>
            <a:endParaRPr lang="sr-Latn-R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Up Arrow 3"/>
          <p:cNvSpPr/>
          <p:nvPr/>
        </p:nvSpPr>
        <p:spPr>
          <a:xfrm>
            <a:off x="1143000" y="4343400"/>
            <a:ext cx="484632" cy="838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O</a:t>
            </a:r>
            <a:r>
              <a:rPr lang="sr-Latn-RS" sz="4000" dirty="0" smtClean="0"/>
              <a:t>bjektivni znaci uviđanja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lvl="8" indent="0">
              <a:buNone/>
            </a:pPr>
            <a:r>
              <a:rPr lang="sr-Latn-R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AHA – DOŽIVLJAJ</a:t>
            </a:r>
          </a:p>
          <a:p>
            <a:pPr lvl="8" indent="0">
              <a:buNone/>
            </a:pPr>
            <a:r>
              <a:rPr lang="sr-Latn-RS" dirty="0" smtClean="0"/>
              <a:t>usmereno, </a:t>
            </a:r>
            <a:r>
              <a:rPr lang="sr-Latn-R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direktno</a:t>
            </a:r>
            <a:r>
              <a:rPr lang="sr-Latn-RS" dirty="0" smtClean="0"/>
              <a:t> 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dolaženje do cilja</a:t>
            </a:r>
          </a:p>
          <a:p>
            <a:pPr lvl="8" indent="0">
              <a:buNone/>
            </a:pP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bez ponavljanja neuspešnih radnji u   </a:t>
            </a:r>
            <a:r>
              <a:rPr lang="sr-Latn-R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istoj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probemskoj situaciji</a:t>
            </a:r>
          </a:p>
          <a:p>
            <a:pPr lvl="8" indent="0">
              <a:buNone/>
            </a:pP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isti princip rešenja u </a:t>
            </a:r>
            <a:r>
              <a:rPr lang="sr-Latn-R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sličnoj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situaciji   </a:t>
            </a:r>
            <a:r>
              <a:rPr lang="sr-Latn-RS" dirty="0" smtClean="0"/>
              <a:t>(grančica, krpa)</a:t>
            </a:r>
          </a:p>
          <a:p>
            <a:pPr lvl="8" indent="0">
              <a:buNone/>
            </a:pPr>
            <a:r>
              <a:rPr lang="sr-Latn-R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izgrađivanje sredstava </a:t>
            </a:r>
            <a:r>
              <a:rPr lang="sr-Latn-RS" dirty="0" smtClean="0"/>
              <a:t>(spajanje štapova, ređanje sanduka)</a:t>
            </a:r>
          </a:p>
          <a:p>
            <a:pPr lvl="8" indent="0">
              <a:buNone/>
            </a:pPr>
            <a:endParaRPr lang="sr-Latn-R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8" indent="0">
              <a:buNone/>
            </a:pP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W. K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hler</a:t>
            </a:r>
          </a:p>
          <a:p>
            <a:pPr lvl="8" indent="0">
              <a:buNone/>
            </a:pPr>
            <a:r>
              <a:rPr lang="sr-Latn-RS" sz="3200" dirty="0" smtClean="0"/>
              <a:t>majmuni</a:t>
            </a:r>
            <a:r>
              <a:rPr lang="sr-Latn-RS" sz="2400" dirty="0" smtClean="0"/>
              <a:t>, mačke, zečevi, psi ...</a:t>
            </a:r>
          </a:p>
          <a:p>
            <a:pPr lvl="8" indent="0">
              <a:buNone/>
            </a:pPr>
            <a:endParaRPr lang="sr-Latn-RS" dirty="0" smtClean="0"/>
          </a:p>
          <a:p>
            <a:pPr lvl="8" indent="0">
              <a:buNone/>
            </a:pPr>
            <a:endParaRPr lang="sr-Latn-RS" dirty="0" smtClean="0"/>
          </a:p>
          <a:p>
            <a:pPr lvl="8" indent="0">
              <a:buNone/>
            </a:pPr>
            <a:endParaRPr lang="sr-Latn-RS" dirty="0" smtClean="0"/>
          </a:p>
          <a:p>
            <a:pPr lvl="8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4400" y="3657600"/>
            <a:ext cx="2133600" cy="2057400"/>
          </a:xfrm>
          <a:prstGeom prst="rect">
            <a:avLst/>
          </a:prstGeom>
          <a:ln w="381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oon 7"/>
          <p:cNvSpPr/>
          <p:nvPr/>
        </p:nvSpPr>
        <p:spPr>
          <a:xfrm flipV="1">
            <a:off x="2133600" y="2438400"/>
            <a:ext cx="152400" cy="685800"/>
          </a:xfrm>
          <a:prstGeom prst="moon">
            <a:avLst>
              <a:gd name="adj" fmla="val 68462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oon 8"/>
          <p:cNvSpPr/>
          <p:nvPr/>
        </p:nvSpPr>
        <p:spPr>
          <a:xfrm>
            <a:off x="2057400" y="2438400"/>
            <a:ext cx="228600" cy="685800"/>
          </a:xfrm>
          <a:prstGeom prst="moon">
            <a:avLst>
              <a:gd name="adj" fmla="val 46885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990600" y="4572000"/>
            <a:ext cx="685800" cy="381000"/>
          </a:xfrm>
          <a:prstGeom prst="line">
            <a:avLst/>
          </a:pr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03515E-6 L 0.07917 -0.1942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" y="-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algn="l"/>
            <a:r>
              <a:rPr lang="sr-Latn-RS" dirty="0" smtClean="0"/>
              <a:t>Verbalno učenje i zaboravljanje</a:t>
            </a:r>
            <a:r>
              <a:rPr lang="sr-Latn-RS" sz="4000" dirty="0" smtClean="0"/>
              <a:t/>
            </a:r>
            <a:br>
              <a:rPr lang="sr-Latn-RS" sz="4000" dirty="0" smtClean="0"/>
            </a:br>
            <a:endParaRPr lang="en-US" sz="27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667000"/>
          <a:ext cx="4267200" cy="3459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Freeform 11"/>
          <p:cNvSpPr/>
          <p:nvPr/>
        </p:nvSpPr>
        <p:spPr>
          <a:xfrm>
            <a:off x="1447801" y="3352800"/>
            <a:ext cx="2590799" cy="1752600"/>
          </a:xfrm>
          <a:custGeom>
            <a:avLst/>
            <a:gdLst>
              <a:gd name="connsiteX0" fmla="*/ 0 w 6639951"/>
              <a:gd name="connsiteY0" fmla="*/ 0 h 2743200"/>
              <a:gd name="connsiteX1" fmla="*/ 1167619 w 6639951"/>
              <a:gd name="connsiteY1" fmla="*/ 1885071 h 2743200"/>
              <a:gd name="connsiteX2" fmla="*/ 2307102 w 6639951"/>
              <a:gd name="connsiteY2" fmla="*/ 2419643 h 2743200"/>
              <a:gd name="connsiteX3" fmla="*/ 4107766 w 6639951"/>
              <a:gd name="connsiteY3" fmla="*/ 2588456 h 2743200"/>
              <a:gd name="connsiteX4" fmla="*/ 5345723 w 6639951"/>
              <a:gd name="connsiteY4" fmla="*/ 2672862 h 2743200"/>
              <a:gd name="connsiteX5" fmla="*/ 6639951 w 6639951"/>
              <a:gd name="connsiteY5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39951" h="2743200">
                <a:moveTo>
                  <a:pt x="0" y="0"/>
                </a:moveTo>
                <a:cubicBezTo>
                  <a:pt x="391551" y="740898"/>
                  <a:pt x="783102" y="1481797"/>
                  <a:pt x="1167619" y="1885071"/>
                </a:cubicBezTo>
                <a:cubicBezTo>
                  <a:pt x="1552136" y="2288345"/>
                  <a:pt x="1817078" y="2302412"/>
                  <a:pt x="2307102" y="2419643"/>
                </a:cubicBezTo>
                <a:cubicBezTo>
                  <a:pt x="2797127" y="2536874"/>
                  <a:pt x="3601329" y="2546253"/>
                  <a:pt x="4107766" y="2588456"/>
                </a:cubicBezTo>
                <a:cubicBezTo>
                  <a:pt x="4614203" y="2630659"/>
                  <a:pt x="5345723" y="2672862"/>
                  <a:pt x="5345723" y="2672862"/>
                </a:cubicBezTo>
                <a:lnTo>
                  <a:pt x="6639951" y="2743200"/>
                </a:lnTo>
              </a:path>
            </a:pathLst>
          </a:cu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105400" y="2362200"/>
            <a:ext cx="3657600" cy="3581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F</a:t>
            </a:r>
            <a:r>
              <a:rPr lang="sr-Latn-RS" sz="2000" b="1" dirty="0" smtClean="0">
                <a:solidFill>
                  <a:schemeClr val="tx1"/>
                </a:solidFill>
              </a:rPr>
              <a:t>aktori uspešnog učenja</a:t>
            </a:r>
          </a:p>
          <a:p>
            <a:endParaRPr lang="sr-Latn-RS" sz="800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sr-Latn-RS" sz="2000" dirty="0" smtClean="0">
                <a:solidFill>
                  <a:schemeClr val="tx1"/>
                </a:solidFill>
              </a:rPr>
              <a:t> glasno ponavljanje</a:t>
            </a:r>
          </a:p>
          <a:p>
            <a:pPr>
              <a:buFont typeface="Wingdings" pitchFamily="2" charset="2"/>
              <a:buChar char="Ø"/>
            </a:pPr>
            <a:r>
              <a:rPr lang="sr-Latn-RS" sz="2000" dirty="0" smtClean="0">
                <a:solidFill>
                  <a:schemeClr val="tx1"/>
                </a:solidFill>
              </a:rPr>
              <a:t> podela na manje celine</a:t>
            </a:r>
          </a:p>
          <a:p>
            <a:pPr>
              <a:buFont typeface="Wingdings" pitchFamily="2" charset="2"/>
              <a:buChar char="Ø"/>
            </a:pPr>
            <a:r>
              <a:rPr lang="sr-Latn-RS" sz="2000" dirty="0" smtClean="0">
                <a:solidFill>
                  <a:schemeClr val="tx1"/>
                </a:solidFill>
              </a:rPr>
              <a:t> serijalni učinak (početak i kraj)</a:t>
            </a:r>
          </a:p>
          <a:p>
            <a:pPr>
              <a:buFont typeface="Wingdings" pitchFamily="2" charset="2"/>
              <a:buChar char="Ø"/>
            </a:pPr>
            <a:r>
              <a:rPr lang="sr-Latn-RS" sz="2000" dirty="0" smtClean="0">
                <a:solidFill>
                  <a:schemeClr val="tx1"/>
                </a:solidFill>
              </a:rPr>
              <a:t> dužina učenja (i </a:t>
            </a:r>
            <a:r>
              <a:rPr lang="sr-Latn-RS" sz="2000" i="1" dirty="0" smtClean="0">
                <a:solidFill>
                  <a:schemeClr val="tx1"/>
                </a:solidFill>
              </a:rPr>
              <a:t>plato</a:t>
            </a:r>
            <a:r>
              <a:rPr lang="sr-Latn-RS" sz="2000" dirty="0" smtClean="0">
                <a:solidFill>
                  <a:schemeClr val="tx1"/>
                </a:solidFill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sr-Latn-RS" sz="2000" dirty="0" smtClean="0">
                <a:solidFill>
                  <a:schemeClr val="tx1"/>
                </a:solidFill>
              </a:rPr>
              <a:t> zaboravljenje najbrže neposredno posle učenja</a:t>
            </a:r>
          </a:p>
          <a:p>
            <a:pPr>
              <a:buFont typeface="Wingdings" pitchFamily="2" charset="2"/>
              <a:buChar char="Ø"/>
            </a:pPr>
            <a:r>
              <a:rPr lang="sr-Latn-RS" sz="2000" dirty="0" smtClean="0">
                <a:solidFill>
                  <a:schemeClr val="tx1"/>
                </a:solidFill>
              </a:rPr>
              <a:t> uloga smislenosti i međusobne sličnosti gradiva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838200"/>
            <a:ext cx="7620000" cy="175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sr-Latn-RS" sz="2000" dirty="0" smtClean="0">
              <a:solidFill>
                <a:schemeClr val="tx1"/>
              </a:solidFill>
            </a:endParaRPr>
          </a:p>
          <a:p>
            <a:r>
              <a:rPr lang="sr-Latn-RS" sz="2000" dirty="0" smtClean="0">
                <a:solidFill>
                  <a:schemeClr val="tx1"/>
                </a:solidFill>
              </a:rPr>
              <a:t>Ebbinghaus:  </a:t>
            </a:r>
            <a:r>
              <a:rPr lang="sr-Latn-RS" sz="2000" i="1" dirty="0" smtClean="0">
                <a:solidFill>
                  <a:schemeClr val="tx1"/>
                </a:solidFill>
              </a:rPr>
              <a:t>asocijacionistička</a:t>
            </a:r>
            <a:r>
              <a:rPr lang="sr-Latn-RS" sz="2000" dirty="0" smtClean="0">
                <a:solidFill>
                  <a:schemeClr val="tx1"/>
                </a:solidFill>
              </a:rPr>
              <a:t> teorija</a:t>
            </a:r>
            <a:br>
              <a:rPr lang="sr-Latn-RS" sz="2000" dirty="0" smtClean="0">
                <a:solidFill>
                  <a:schemeClr val="tx1"/>
                </a:solidFill>
              </a:rPr>
            </a:br>
            <a:r>
              <a:rPr lang="sr-Latn-RS" sz="2000" dirty="0" smtClean="0">
                <a:solidFill>
                  <a:schemeClr val="tx1"/>
                </a:solidFill>
              </a:rPr>
              <a:t>Zapamćivanje zavisi od vrste i snage </a:t>
            </a:r>
            <a:r>
              <a:rPr lang="sr-Latn-RS" sz="2000" i="1" dirty="0" smtClean="0">
                <a:solidFill>
                  <a:schemeClr val="tx1"/>
                </a:solidFill>
              </a:rPr>
              <a:t>asocijacija</a:t>
            </a:r>
            <a:r>
              <a:rPr lang="sr-Latn-RS" sz="2000" dirty="0" smtClean="0">
                <a:solidFill>
                  <a:schemeClr val="tx1"/>
                </a:solidFill>
              </a:rPr>
              <a:t> između novog i starog znanja</a:t>
            </a:r>
          </a:p>
          <a:p>
            <a:r>
              <a:rPr lang="sr-Latn-RS" sz="2000" dirty="0" smtClean="0">
                <a:solidFill>
                  <a:schemeClr val="tx1"/>
                </a:solidFill>
              </a:rPr>
              <a:t>Z</a:t>
            </a:r>
            <a:r>
              <a:rPr lang="sr-Latn-RS" sz="2000" smtClean="0">
                <a:solidFill>
                  <a:schemeClr val="tx1"/>
                </a:solidFill>
              </a:rPr>
              <a:t>aboravljenje </a:t>
            </a:r>
            <a:r>
              <a:rPr lang="sr-Latn-RS" sz="2000" dirty="0" smtClean="0">
                <a:solidFill>
                  <a:schemeClr val="tx1"/>
                </a:solidFill>
              </a:rPr>
              <a:t>je </a:t>
            </a:r>
            <a:r>
              <a:rPr lang="sr-Latn-RS" sz="2000" i="1" dirty="0" smtClean="0">
                <a:solidFill>
                  <a:schemeClr val="tx1"/>
                </a:solidFill>
              </a:rPr>
              <a:t>spontano brisanje tragova naučenog </a:t>
            </a:r>
            <a:r>
              <a:rPr lang="sr-Latn-RS" sz="2000" dirty="0" smtClean="0">
                <a:solidFill>
                  <a:schemeClr val="tx1"/>
                </a:solidFill>
              </a:rPr>
              <a:t>u mozgu</a:t>
            </a:r>
            <a:r>
              <a:rPr lang="sr-Latn-RS" sz="2000" smtClean="0">
                <a:solidFill>
                  <a:schemeClr val="tx1"/>
                </a:solidFill>
              </a:rPr>
              <a:t/>
            </a:r>
            <a:br>
              <a:rPr lang="sr-Latn-RS" sz="2000" smtClean="0">
                <a:solidFill>
                  <a:schemeClr val="tx1"/>
                </a:solidFill>
              </a:rPr>
            </a:br>
            <a:r>
              <a:rPr lang="sr-Latn-RS" sz="2000" smtClean="0">
                <a:solidFill>
                  <a:schemeClr val="tx1"/>
                </a:solidFill>
              </a:rPr>
              <a:t>Proučavanje </a:t>
            </a:r>
            <a:r>
              <a:rPr lang="sr-Latn-RS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čistog</a:t>
            </a:r>
            <a:r>
              <a:rPr lang="sr-Latn-RS" sz="2000" dirty="0" smtClean="0">
                <a:solidFill>
                  <a:schemeClr val="tx1"/>
                </a:solidFill>
              </a:rPr>
              <a:t> </a:t>
            </a:r>
            <a:r>
              <a:rPr lang="sr-Latn-RS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učenja</a:t>
            </a:r>
            <a:r>
              <a:rPr lang="sr-Latn-RS" sz="2000" dirty="0" smtClean="0">
                <a:solidFill>
                  <a:schemeClr val="tx1"/>
                </a:solidFill>
              </a:rPr>
              <a:t> i pamćenja (na koje ne deluje postojeće znanje - besmisleni slogovi)</a:t>
            </a:r>
            <a:r>
              <a:rPr lang="sr-Latn-RS" sz="2400" dirty="0" smtClean="0">
                <a:solidFill>
                  <a:schemeClr val="tx1"/>
                </a:solidFill>
              </a:rPr>
              <a:t/>
            </a:r>
            <a:br>
              <a:rPr lang="sr-Latn-RS" sz="2400" dirty="0" smtClean="0">
                <a:solidFill>
                  <a:schemeClr val="tx1"/>
                </a:solidFill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pPr algn="l"/>
            <a:r>
              <a:rPr lang="sr-Latn-RS" sz="3600" dirty="0" smtClean="0"/>
              <a:t>Zaboravljanje različitih vrsta gradiva</a:t>
            </a:r>
            <a:br>
              <a:rPr lang="sr-Latn-RS" sz="3600" dirty="0" smtClean="0"/>
            </a:br>
            <a:endParaRPr lang="en-US" sz="2700" dirty="0"/>
          </a:p>
        </p:txBody>
      </p:sp>
      <p:graphicFrame>
        <p:nvGraphicFramePr>
          <p:cNvPr id="115" name="Content Placeholder 114"/>
          <p:cNvGraphicFramePr>
            <a:graphicFrameLocks noGrp="1"/>
          </p:cNvGraphicFramePr>
          <p:nvPr>
            <p:ph idx="1"/>
          </p:nvPr>
        </p:nvGraphicFramePr>
        <p:xfrm>
          <a:off x="5334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sr-Latn-RS" sz="3200" dirty="0" smtClean="0"/>
              <a:t>Smislenost gradiva i pamćenje / pažnja </a:t>
            </a:r>
            <a:r>
              <a:rPr lang="sr-Latn-RS" sz="2800" dirty="0" smtClean="0"/>
              <a:t>(1)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 fontAlgn="t">
              <a:buNone/>
            </a:pPr>
            <a:endParaRPr lang="en-US" b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762000" y="1524000"/>
            <a:ext cx="1143000" cy="441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buNone/>
            </a:pPr>
            <a:r>
              <a:rPr lang="sr-Latn-RS" sz="2800" b="1" dirty="0" smtClean="0">
                <a:solidFill>
                  <a:schemeClr val="tx1"/>
                </a:solidFill>
              </a:rPr>
              <a:t>kus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r</a:t>
            </a:r>
            <a:r>
              <a:rPr lang="sr-Latn-RS" sz="2800" b="1" dirty="0" smtClean="0">
                <a:solidFill>
                  <a:schemeClr val="tx1"/>
                </a:solidFill>
              </a:rPr>
              <a:t>iv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m</a:t>
            </a:r>
            <a:r>
              <a:rPr lang="sr-Latn-RS" sz="2800" b="1" dirty="0" smtClean="0">
                <a:solidFill>
                  <a:schemeClr val="tx1"/>
                </a:solidFill>
              </a:rPr>
              <a:t>ak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k</a:t>
            </a:r>
            <a:r>
              <a:rPr lang="sr-Latn-RS" sz="2800" b="1" dirty="0" smtClean="0">
                <a:solidFill>
                  <a:schemeClr val="tx1"/>
                </a:solidFill>
              </a:rPr>
              <a:t>os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t</a:t>
            </a:r>
            <a:r>
              <a:rPr lang="sr-Latn-RS" sz="2800" b="1" dirty="0" smtClean="0">
                <a:solidFill>
                  <a:schemeClr val="tx1"/>
                </a:solidFill>
              </a:rPr>
              <a:t>en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m</a:t>
            </a:r>
            <a:r>
              <a:rPr lang="sr-Latn-RS" sz="2800" b="1" dirty="0" smtClean="0">
                <a:solidFill>
                  <a:schemeClr val="tx1"/>
                </a:solidFill>
              </a:rPr>
              <a:t>ur 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p</a:t>
            </a:r>
            <a:r>
              <a:rPr lang="sr-Latn-RS" sz="2800" b="1" dirty="0" smtClean="0">
                <a:solidFill>
                  <a:schemeClr val="tx1"/>
                </a:solidFill>
              </a:rPr>
              <a:t>ul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f</a:t>
            </a:r>
            <a:r>
              <a:rPr lang="sr-Latn-RS" sz="2800" b="1" dirty="0" smtClean="0">
                <a:solidFill>
                  <a:schemeClr val="tx1"/>
                </a:solidFill>
              </a:rPr>
              <a:t>eh</a:t>
            </a:r>
            <a:endParaRPr lang="en-US" sz="2800" dirty="0" smtClean="0">
              <a:solidFill>
                <a:schemeClr val="tx1"/>
              </a:solidFill>
            </a:endParaRPr>
          </a:p>
          <a:p>
            <a:pPr fontAlgn="t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r>
              <a:rPr lang="sr-Latn-RS" sz="2800" b="1" dirty="0" smtClean="0">
                <a:solidFill>
                  <a:schemeClr val="tx1"/>
                </a:solidFill>
              </a:rPr>
              <a:t>ac 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l</a:t>
            </a:r>
            <a:r>
              <a:rPr lang="sr-Latn-RS" sz="2800" b="1" dirty="0" smtClean="0">
                <a:solidFill>
                  <a:schemeClr val="tx1"/>
                </a:solidFill>
              </a:rPr>
              <a:t>ag  </a:t>
            </a:r>
            <a:endParaRPr lang="en-US" sz="2800" b="1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0" y="1447800"/>
            <a:ext cx="1600200" cy="434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/>
            <a:endParaRPr lang="sr-Latn-RS" sz="2800" b="1" dirty="0" smtClean="0">
              <a:solidFill>
                <a:schemeClr val="tx1"/>
              </a:solidFill>
            </a:endParaRPr>
          </a:p>
          <a:p>
            <a:pPr fontAlgn="t"/>
            <a:endParaRPr lang="sr-Latn-RS" sz="2800" b="1" dirty="0" smtClean="0">
              <a:solidFill>
                <a:schemeClr val="tx1"/>
              </a:solidFill>
            </a:endParaRPr>
          </a:p>
          <a:p>
            <a:pPr fontAlgn="t"/>
            <a:r>
              <a:rPr lang="sr-Latn-RS" sz="2800" b="1" dirty="0" smtClean="0">
                <a:solidFill>
                  <a:schemeClr val="tx1"/>
                </a:solidFill>
              </a:rPr>
              <a:t>nos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/>
            <a:r>
              <a:rPr lang="sr-Latn-RS" sz="2800" b="1" dirty="0" smtClean="0">
                <a:solidFill>
                  <a:schemeClr val="tx1"/>
                </a:solidFill>
              </a:rPr>
              <a:t>mera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/>
            <a:r>
              <a:rPr lang="sr-Latn-RS" sz="2800" b="1" dirty="0" smtClean="0">
                <a:solidFill>
                  <a:schemeClr val="tx1"/>
                </a:solidFill>
              </a:rPr>
              <a:t>kada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/>
            <a:r>
              <a:rPr lang="sr-Latn-RS" sz="2800" b="1" dirty="0" smtClean="0">
                <a:solidFill>
                  <a:schemeClr val="tx1"/>
                </a:solidFill>
              </a:rPr>
              <a:t>rog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/>
            <a:r>
              <a:rPr lang="sr-Latn-RS" sz="2800" b="1" dirty="0" smtClean="0">
                <a:solidFill>
                  <a:schemeClr val="tx1"/>
                </a:solidFill>
              </a:rPr>
              <a:t>lim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/>
            <a:r>
              <a:rPr lang="sr-Latn-RS" sz="2800" b="1" dirty="0" smtClean="0">
                <a:solidFill>
                  <a:schemeClr val="tx1"/>
                </a:solidFill>
              </a:rPr>
              <a:t>ključ 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/>
            <a:r>
              <a:rPr lang="sr-Latn-RS" sz="2800" b="1" dirty="0" smtClean="0">
                <a:solidFill>
                  <a:schemeClr val="tx1"/>
                </a:solidFill>
              </a:rPr>
              <a:t>mastan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/>
            <a:r>
              <a:rPr lang="sr-Latn-RS" sz="2800" b="1" dirty="0" smtClean="0">
                <a:solidFill>
                  <a:schemeClr val="tx1"/>
                </a:solidFill>
              </a:rPr>
              <a:t>žaba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/>
            <a:r>
              <a:rPr lang="sr-Latn-RS" sz="2800" b="1" dirty="0" smtClean="0">
                <a:solidFill>
                  <a:schemeClr val="tx1"/>
                </a:solidFill>
              </a:rPr>
              <a:t>volan</a:t>
            </a:r>
            <a:endParaRPr lang="en-US" sz="2800" b="1" dirty="0" smtClean="0">
              <a:solidFill>
                <a:schemeClr val="tx1"/>
              </a:solidFill>
            </a:endParaRPr>
          </a:p>
          <a:p>
            <a:r>
              <a:rPr lang="sr-Latn-RS" sz="2800" b="1" dirty="0" smtClean="0">
                <a:solidFill>
                  <a:schemeClr val="tx1"/>
                </a:solidFill>
              </a:rPr>
              <a:t>mlada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/>
            <a:endParaRPr lang="en-US" sz="2800" b="1" dirty="0" smtClean="0">
              <a:solidFill>
                <a:schemeClr val="tx1"/>
              </a:solidFill>
            </a:endParaRPr>
          </a:p>
          <a:p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67200" y="1524000"/>
            <a:ext cx="1752600" cy="426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/>
            <a:endParaRPr lang="sr-Latn-RS" sz="2800" b="1" dirty="0" smtClean="0">
              <a:solidFill>
                <a:schemeClr val="tx1"/>
              </a:solidFill>
            </a:endParaRPr>
          </a:p>
          <a:p>
            <a:pPr fontAlgn="t"/>
            <a:r>
              <a:rPr lang="sr-Latn-RS" sz="2800" b="1" dirty="0" smtClean="0">
                <a:solidFill>
                  <a:schemeClr val="tx1"/>
                </a:solidFill>
              </a:rPr>
              <a:t>kit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/>
            <a:r>
              <a:rPr lang="sr-Latn-RS" sz="2800" b="1" dirty="0" smtClean="0">
                <a:solidFill>
                  <a:schemeClr val="tx1"/>
                </a:solidFill>
              </a:rPr>
              <a:t>nije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/>
            <a:r>
              <a:rPr lang="sr-Latn-RS" sz="2800" b="1" dirty="0" smtClean="0">
                <a:solidFill>
                  <a:schemeClr val="tx1"/>
                </a:solidFill>
              </a:rPr>
              <a:t>riba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/>
            <a:r>
              <a:rPr lang="sr-Latn-RS" sz="2800" b="1" dirty="0" smtClean="0">
                <a:solidFill>
                  <a:schemeClr val="tx1"/>
                </a:solidFill>
              </a:rPr>
              <a:t>već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/>
            <a:r>
              <a:rPr lang="sr-Latn-RS" sz="2800" b="1" dirty="0" smtClean="0">
                <a:solidFill>
                  <a:schemeClr val="tx1"/>
                </a:solidFill>
              </a:rPr>
              <a:t>morski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/>
            <a:r>
              <a:rPr lang="sr-Latn-RS" sz="2800" b="1" dirty="0" smtClean="0">
                <a:solidFill>
                  <a:schemeClr val="tx1"/>
                </a:solidFill>
              </a:rPr>
              <a:t>sisar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/>
            <a:r>
              <a:rPr lang="sr-Latn-RS" sz="2800" b="1" dirty="0" smtClean="0">
                <a:solidFill>
                  <a:schemeClr val="tx1"/>
                </a:solidFill>
              </a:rPr>
              <a:t>i</a:t>
            </a:r>
          </a:p>
          <a:p>
            <a:pPr fontAlgn="t"/>
            <a:r>
              <a:rPr lang="sr-Latn-RS" sz="2800" b="1" dirty="0" smtClean="0">
                <a:solidFill>
                  <a:schemeClr val="tx1"/>
                </a:solidFill>
              </a:rPr>
              <a:t>najveća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/>
            <a:r>
              <a:rPr lang="sr-Latn-RS" sz="2800" b="1" dirty="0" smtClean="0">
                <a:solidFill>
                  <a:schemeClr val="tx1"/>
                </a:solidFill>
              </a:rPr>
              <a:t>postojeća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fontAlgn="t"/>
            <a:r>
              <a:rPr lang="sr-Latn-RS" sz="2800" b="1" dirty="0" smtClean="0">
                <a:solidFill>
                  <a:schemeClr val="tx1"/>
                </a:solidFill>
              </a:rPr>
              <a:t>životinja</a:t>
            </a:r>
            <a:endParaRPr lang="en-US" sz="2800" dirty="0" smtClean="0">
              <a:solidFill>
                <a:schemeClr val="tx1"/>
              </a:solidFill>
            </a:endParaRPr>
          </a:p>
          <a:p>
            <a:pPr fontAlgn="t"/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pPr algn="l"/>
            <a:r>
              <a:rPr lang="sr-Latn-RS" sz="3600" dirty="0" smtClean="0"/>
              <a:t>Smislenost gradiva i pamćenje / pažnja </a:t>
            </a:r>
            <a:r>
              <a:rPr lang="sr-Latn-RS" sz="2800" dirty="0" smtClean="0"/>
              <a:t>(2)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fontAlgn="t">
              <a:buNone/>
            </a:pPr>
            <a:endParaRPr lang="en-US" b="1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3000" y="2057400"/>
            <a:ext cx="67818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6600" dirty="0" smtClean="0">
                <a:solidFill>
                  <a:schemeClr val="tx1"/>
                </a:solidFill>
              </a:rPr>
              <a:t>2    4    1   2    8    0</a:t>
            </a:r>
            <a:endParaRPr lang="en-US" sz="66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3000" y="3124200"/>
            <a:ext cx="67818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6600" dirty="0" smtClean="0">
                <a:solidFill>
                  <a:schemeClr val="tx1"/>
                </a:solidFill>
              </a:rPr>
              <a:t> 1    1    0    9    0    1</a:t>
            </a:r>
            <a:endParaRPr lang="en-US" sz="66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9200" y="4343400"/>
            <a:ext cx="67818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6600" dirty="0" smtClean="0">
                <a:solidFill>
                  <a:schemeClr val="tx1"/>
                </a:solidFill>
              </a:rPr>
              <a:t> 0    1    1    0    3    5</a:t>
            </a:r>
            <a:endParaRPr lang="en-US" sz="6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U</a:t>
            </a:r>
            <a:r>
              <a:rPr lang="sr-Latn-RS" sz="3600" dirty="0" smtClean="0"/>
              <a:t>čenje smislenog materijala: nizovi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990600"/>
          <a:ext cx="8001000" cy="5059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/>
              <a:t>U</a:t>
            </a:r>
            <a:r>
              <a:rPr lang="sr-Latn-RS" sz="3600" dirty="0" smtClean="0"/>
              <a:t>čenje smislenog materijala: </a:t>
            </a:r>
            <a:br>
              <a:rPr lang="sr-Latn-RS" sz="3600" dirty="0" smtClean="0"/>
            </a:br>
            <a:r>
              <a:rPr lang="sr-Latn-RS" sz="3600" dirty="0" smtClean="0"/>
              <a:t>parovi i slobodno prisećanje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parovi   </a:t>
            </a:r>
            <a:endParaRPr lang="sr-Latn-R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sr-Latn-RS" sz="2000" dirty="0" smtClean="0"/>
              <a:t>(strane reči, države i glavni gradovi, datumi istorijskih događaja)     </a:t>
            </a:r>
          </a:p>
          <a:p>
            <a:pPr marL="400050" lvl="1" indent="0">
              <a:spcBef>
                <a:spcPts val="0"/>
              </a:spcBef>
              <a:buFont typeface="Wingdings" pitchFamily="2" charset="2"/>
              <a:buChar char="Ø"/>
            </a:pPr>
            <a:r>
              <a:rPr lang="sr-Latn-RS" sz="2400" dirty="0" smtClean="0"/>
              <a:t>  načelo </a:t>
            </a:r>
            <a:r>
              <a:rPr lang="sr-Latn-RS" sz="2400" i="1" dirty="0" smtClean="0"/>
              <a:t>sve ili ništa</a:t>
            </a:r>
          </a:p>
          <a:p>
            <a:pPr marL="400050" lvl="1" indent="0">
              <a:spcBef>
                <a:spcPts val="0"/>
              </a:spcBef>
              <a:buFont typeface="Wingdings" pitchFamily="2" charset="2"/>
              <a:buChar char="Ø"/>
            </a:pPr>
            <a:r>
              <a:rPr lang="sr-Latn-RS" sz="2400" dirty="0" smtClean="0"/>
              <a:t>  upotreba </a:t>
            </a:r>
            <a:r>
              <a:rPr lang="sr-Latn-RS" sz="2400" i="1" dirty="0" smtClean="0"/>
              <a:t>kognitivnih medijatora </a:t>
            </a:r>
            <a:r>
              <a:rPr lang="sr-Latn-RS" sz="2400" dirty="0" smtClean="0"/>
              <a:t>(</a:t>
            </a:r>
            <a:r>
              <a:rPr lang="sr-Latn-RS" sz="2400" i="1" dirty="0" smtClean="0"/>
              <a:t>posredujućih predstava</a:t>
            </a:r>
            <a:r>
              <a:rPr lang="sr-Latn-RS" sz="2400" dirty="0" smtClean="0"/>
              <a:t>)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sr-Latn-RS" sz="2400" dirty="0" smtClean="0"/>
              <a:t>       </a:t>
            </a:r>
            <a:r>
              <a:rPr lang="sr-Latn-RS" sz="2000" dirty="0" smtClean="0"/>
              <a:t>majmun na biciklu, stolica na krovu automobila....     </a:t>
            </a:r>
          </a:p>
          <a:p>
            <a:pPr marL="400050" lvl="1" indent="0">
              <a:spcBef>
                <a:spcPts val="0"/>
              </a:spcBef>
              <a:buNone/>
            </a:pPr>
            <a:endParaRPr lang="sr-Latn-RS" sz="2000" dirty="0" smtClean="0"/>
          </a:p>
          <a:p>
            <a:pPr marL="0" lvl="1" indent="0">
              <a:spcBef>
                <a:spcPts val="0"/>
              </a:spcBef>
              <a:buNone/>
            </a:pPr>
            <a:endParaRPr lang="sr-Latn-R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>
              <a:spcBef>
                <a:spcPts val="0"/>
              </a:spcBef>
              <a:buNone/>
            </a:pPr>
            <a:r>
              <a:rPr lang="sr-Latn-R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slobodno prisećanje  </a:t>
            </a:r>
            <a:r>
              <a:rPr lang="sr-Latn-RS" sz="2400" dirty="0" smtClean="0"/>
              <a:t>(nezavisno od redosleda)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sr-Latn-RS" sz="2000" dirty="0" smtClean="0"/>
              <a:t>(države Balkana, ptice, planine Evrope ... )</a:t>
            </a:r>
          </a:p>
          <a:p>
            <a:pPr marL="400050" lvl="2" indent="0">
              <a:spcBef>
                <a:spcPts val="0"/>
              </a:spcBef>
              <a:buNone/>
            </a:pP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kategorijalno grupisanje </a:t>
            </a:r>
          </a:p>
          <a:p>
            <a:pPr marL="400050" lvl="2" indent="0">
              <a:spcBef>
                <a:spcPts val="0"/>
              </a:spcBef>
              <a:buNone/>
            </a:pPr>
            <a:r>
              <a:rPr lang="sr-Latn-RS" sz="2000" dirty="0" smtClean="0"/>
              <a:t>(reči koje pripadaju istoj kategoriji spontano se grupišu zajedno)</a:t>
            </a:r>
          </a:p>
          <a:p>
            <a:pPr marL="0" lvl="1" indent="0">
              <a:spcBef>
                <a:spcPts val="0"/>
              </a:spcBef>
              <a:buNone/>
            </a:pPr>
            <a:endParaRPr lang="sr-Latn-RS" sz="2000" dirty="0" smtClean="0"/>
          </a:p>
          <a:p>
            <a:pPr marL="0" lvl="1" indent="0">
              <a:spcBef>
                <a:spcPts val="0"/>
              </a:spcBef>
              <a:buNone/>
            </a:pPr>
            <a:r>
              <a:rPr lang="sr-Latn-RS" sz="2000" dirty="0" smtClean="0"/>
              <a:t> </a:t>
            </a:r>
          </a:p>
          <a:p>
            <a:pPr marL="0" lvl="1" indent="0">
              <a:spcBef>
                <a:spcPts val="0"/>
              </a:spcBef>
              <a:buNone/>
            </a:pPr>
            <a:endParaRPr lang="sr-Latn-RS" sz="2000" dirty="0" smtClean="0"/>
          </a:p>
          <a:p>
            <a:pPr marL="0" lvl="1" indent="0">
              <a:spcBef>
                <a:spcPts val="0"/>
              </a:spcBef>
              <a:buNone/>
            </a:pPr>
            <a:endParaRPr lang="sr-Latn-RS" sz="2000" dirty="0" smtClean="0"/>
          </a:p>
          <a:p>
            <a:pPr marL="400050" lvl="1" indent="0">
              <a:spcBef>
                <a:spcPts val="0"/>
              </a:spcBef>
              <a:buNone/>
            </a:pPr>
            <a:endParaRPr lang="sr-Latn-RS" sz="2400" dirty="0" smtClean="0"/>
          </a:p>
          <a:p>
            <a:pPr marL="0" lvl="1" indent="0">
              <a:spcBef>
                <a:spcPts val="0"/>
              </a:spcBef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l"/>
            <a:r>
              <a:rPr lang="sr-Latn-CS" sz="3200" dirty="0" smtClean="0"/>
              <a:t>BIHEJVIORIZAM</a:t>
            </a:r>
            <a:endParaRPr lang="en-US" sz="3200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25780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Latn-C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UČENJE</a:t>
            </a:r>
            <a:r>
              <a:rPr lang="sr-Latn-C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Latn-CS" sz="2400" dirty="0" smtClean="0"/>
              <a:t>ključni faktor razvoja →  negacija ideje razvoja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endParaRPr lang="sr-Latn-CS" sz="1050" dirty="0" smtClean="0"/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en-US" sz="2400" dirty="0" err="1" smtClean="0"/>
              <a:t>Promene</a:t>
            </a:r>
            <a:r>
              <a:rPr lang="en-US" sz="2400" dirty="0" smtClean="0"/>
              <a:t> </a:t>
            </a:r>
            <a:r>
              <a:rPr lang="en-US" sz="2400" dirty="0" err="1" smtClean="0"/>
              <a:t>nastale</a:t>
            </a:r>
            <a:r>
              <a:rPr lang="en-US" sz="2400" dirty="0" smtClean="0"/>
              <a:t> </a:t>
            </a:r>
            <a:r>
              <a:rPr lang="en-US" sz="2400" dirty="0" err="1" smtClean="0"/>
              <a:t>isključivo</a:t>
            </a:r>
            <a:r>
              <a:rPr lang="en-US" sz="2400" dirty="0" smtClean="0"/>
              <a:t> </a:t>
            </a:r>
            <a:r>
              <a:rPr lang="en-US" sz="2400" dirty="0" err="1" smtClean="0"/>
              <a:t>učenjem</a:t>
            </a:r>
            <a:r>
              <a:rPr lang="en-US" sz="2400" dirty="0" smtClean="0"/>
              <a:t>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nisu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razvojne</a:t>
            </a:r>
            <a:r>
              <a:rPr lang="en-US" sz="2400" dirty="0" smtClean="0"/>
              <a:t>, </a:t>
            </a:r>
            <a:r>
              <a:rPr lang="en-US" sz="2400" dirty="0" err="1" smtClean="0"/>
              <a:t>jer</a:t>
            </a:r>
            <a:r>
              <a:rPr lang="sr-Latn-CS" sz="2400" dirty="0" smtClean="0"/>
              <a:t>: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nisu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ireverzibilne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ono</a:t>
            </a:r>
            <a:r>
              <a:rPr lang="en-US" sz="2400" dirty="0" smtClean="0"/>
              <a:t> </a:t>
            </a:r>
            <a:r>
              <a:rPr lang="en-US" sz="2400" dirty="0" err="1" smtClean="0"/>
              <a:t>što</a:t>
            </a:r>
            <a:r>
              <a:rPr lang="en-US" sz="2400" dirty="0" smtClean="0"/>
              <a:t> se </a:t>
            </a:r>
            <a:r>
              <a:rPr lang="en-US" sz="2400" dirty="0" err="1" smtClean="0"/>
              <a:t>nauči</a:t>
            </a:r>
            <a:r>
              <a:rPr lang="en-US" sz="2400" dirty="0" smtClean="0"/>
              <a:t>, </a:t>
            </a:r>
            <a:r>
              <a:rPr lang="en-US" sz="2400" dirty="0" err="1" smtClean="0"/>
              <a:t>može</a:t>
            </a:r>
            <a:r>
              <a:rPr lang="en-US" sz="2400" dirty="0" smtClean="0"/>
              <a:t> se </a:t>
            </a:r>
            <a:r>
              <a:rPr lang="en-US" sz="2400" dirty="0" err="1" smtClean="0"/>
              <a:t>zaboraviti</a:t>
            </a:r>
            <a:r>
              <a:rPr lang="en-US" sz="2400" dirty="0" smtClean="0"/>
              <a:t>), </a:t>
            </a:r>
            <a:endParaRPr lang="sr-Latn-CS" sz="2400" dirty="0" smtClean="0"/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moraju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biti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kumulativne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mogućnost</a:t>
            </a:r>
            <a:r>
              <a:rPr lang="en-US" sz="2400" dirty="0" smtClean="0"/>
              <a:t> </a:t>
            </a:r>
            <a:r>
              <a:rPr lang="en-US" sz="2400" dirty="0" err="1" smtClean="0"/>
              <a:t>učenja</a:t>
            </a:r>
            <a:r>
              <a:rPr lang="en-US" sz="2400" dirty="0" smtClean="0"/>
              <a:t> "</a:t>
            </a:r>
            <a:r>
              <a:rPr lang="en-US" sz="2400" dirty="0" err="1" smtClean="0"/>
              <a:t>iz</a:t>
            </a:r>
            <a:r>
              <a:rPr lang="en-US" sz="2400" dirty="0" smtClean="0"/>
              <a:t> </a:t>
            </a:r>
            <a:r>
              <a:rPr lang="en-US" sz="2400" dirty="0" err="1" smtClean="0"/>
              <a:t>jednog</a:t>
            </a:r>
            <a:r>
              <a:rPr lang="en-US" sz="2400" dirty="0" smtClean="0"/>
              <a:t> </a:t>
            </a:r>
            <a:r>
              <a:rPr lang="en-US" sz="2400" dirty="0" err="1" smtClean="0"/>
              <a:t>puta</a:t>
            </a:r>
            <a:r>
              <a:rPr lang="en-US" sz="2400" dirty="0" smtClean="0"/>
              <a:t>“</a:t>
            </a:r>
            <a:r>
              <a:rPr lang="sr-Latn-CS" sz="2400" dirty="0" smtClean="0"/>
              <a:t>)</a:t>
            </a:r>
            <a:r>
              <a:rPr lang="en-US" sz="2400" dirty="0" smtClean="0"/>
              <a:t> </a:t>
            </a:r>
            <a:endParaRPr lang="sr-Latn-CS" sz="2400" dirty="0" smtClean="0"/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moraju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biti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kvalitativne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npr</a:t>
            </a:r>
            <a:r>
              <a:rPr lang="sr-Latn-CS" sz="2400" dirty="0" smtClean="0"/>
              <a:t>.</a:t>
            </a:r>
            <a:r>
              <a:rPr lang="en-US" sz="2400" dirty="0" smtClean="0"/>
              <a:t> </a:t>
            </a:r>
            <a:r>
              <a:rPr lang="en-US" sz="2400" dirty="0" err="1" smtClean="0"/>
              <a:t>učenje</a:t>
            </a:r>
            <a:r>
              <a:rPr lang="en-US" sz="2400" dirty="0" smtClean="0"/>
              <a:t> </a:t>
            </a:r>
            <a:r>
              <a:rPr lang="en-US" sz="2400" dirty="0" err="1" smtClean="0"/>
              <a:t>napamet</a:t>
            </a:r>
            <a:r>
              <a:rPr lang="en-US" sz="2400" dirty="0" smtClean="0"/>
              <a:t>).</a:t>
            </a:r>
            <a:endParaRPr lang="sr-Latn-CS" sz="2400" dirty="0" smtClean="0"/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endParaRPr lang="sr-Latn-CS" sz="1050" dirty="0" smtClean="0"/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Latn-CS" sz="2400" dirty="0" smtClean="0"/>
              <a:t>Nema fiksiranog redosleda → </a:t>
            </a:r>
            <a:r>
              <a:rPr lang="sr-Latn-C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NEMA STADIJUMA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endParaRPr lang="sr-Latn-CS" sz="10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Latn-CS" sz="2400" dirty="0" smtClean="0"/>
              <a:t>Dajte mi tuce zdravih, dobro građenih beba da ih podižem na način kako ja odredim, pa garantujem da ću od svake od njih, nasumično, uspeti da stvorim </a:t>
            </a:r>
            <a:r>
              <a:rPr lang="sr-Latn-C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bilo koji tip specijaliste </a:t>
            </a:r>
            <a:r>
              <a:rPr lang="sr-Latn-CS" sz="2400" dirty="0" smtClean="0"/>
              <a:t>za koji se opredelim – lekara, advokata, trgovca, direktora a, naravno, čak i prosjaka ili lopova, </a:t>
            </a:r>
            <a:r>
              <a:rPr lang="sr-Latn-C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nezavisno od talenta, sklonosti, sposobnosti</a:t>
            </a:r>
            <a:r>
              <a:rPr lang="sr-Latn-CS" sz="2400" dirty="0" smtClean="0"/>
              <a:t>, poziva ili rase njihovih predaka.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Latn-CS" sz="2400" dirty="0" smtClean="0"/>
              <a:t>J. Watson, 1924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endParaRPr lang="sr-Latn-CS" sz="2400" dirty="0" smtClean="0"/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endParaRPr lang="sr-Latn-CS" sz="10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endParaRPr lang="en-US" sz="2400" dirty="0" smtClean="0"/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9" dur="2000"/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sr-Latn-RS" sz="3600" dirty="0" smtClean="0"/>
              <a:t>Faktori verbalnog učenja i zaboravljanja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sr-Latn-R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interferencija</a:t>
            </a: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Latn-RS" dirty="0" smtClean="0"/>
              <a:t>(</a:t>
            </a:r>
            <a:r>
              <a:rPr lang="sr-Latn-R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inhibicija</a:t>
            </a:r>
            <a:r>
              <a:rPr lang="sr-Latn-RS" dirty="0" smtClean="0"/>
              <a:t>, ometanje)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dirty="0" smtClean="0"/>
              <a:t>	retroaktivna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/>
              <a:t>	staro ometa novo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dirty="0" smtClean="0"/>
              <a:t>	proaktivna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/>
              <a:t>	novo ometa staro</a:t>
            </a:r>
          </a:p>
          <a:p>
            <a:pPr marL="0" indent="0">
              <a:spcBef>
                <a:spcPts val="0"/>
              </a:spcBef>
              <a:buNone/>
            </a:pPr>
            <a:endParaRPr lang="sr-Latn-RS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sr-Latn-R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</a:t>
            </a:r>
            <a:r>
              <a:rPr lang="sr-Latn-RS" dirty="0" smtClean="0"/>
              <a:t>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prenošenje znanja iz jednog područja u drugo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kako na interferenciju i transfer deluju: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sr-Latn-RS" sz="2800" dirty="0" smtClean="0"/>
              <a:t>  SLIČNOST gradiva?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sr-Latn-RS" sz="2800" dirty="0" smtClean="0"/>
              <a:t>  STEPEN NAUČENOSTI gradiva?</a:t>
            </a:r>
            <a:endParaRPr lang="en-US" sz="28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2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3048000" y="3429000"/>
            <a:ext cx="31242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algn="l"/>
            <a:r>
              <a:rPr lang="sr-Latn-RS" sz="4800" dirty="0" smtClean="0"/>
              <a:t>Socijalno učenje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marL="457200" indent="-457200">
              <a:buFont typeface="Arial" charset="0"/>
              <a:buNone/>
              <a:defRPr/>
            </a:pPr>
            <a:r>
              <a:rPr lang="sr-Latn-CS" sz="3600" dirty="0" smtClean="0"/>
              <a:t>A.Bandura: </a:t>
            </a:r>
            <a:r>
              <a:rPr lang="sr-Latn-C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OPSERVACIONO UČENJE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Latn-CS" sz="2800" dirty="0" smtClean="0"/>
              <a:t>Postavke </a:t>
            </a:r>
            <a:r>
              <a:rPr lang="sr-Latn-C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bihejviorističkih</a:t>
            </a:r>
            <a:r>
              <a:rPr lang="sr-Latn-CS" sz="2800" dirty="0" smtClean="0"/>
              <a:t> teorija učenja +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Latn-CS" sz="2800" dirty="0" smtClean="0"/>
              <a:t>elementi </a:t>
            </a:r>
            <a:r>
              <a:rPr lang="sr-Latn-C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kognitivnih</a:t>
            </a:r>
            <a:r>
              <a:rPr lang="sr-Latn-CS" sz="2800" dirty="0" smtClean="0"/>
              <a:t> teorija</a:t>
            </a:r>
          </a:p>
          <a:p>
            <a:pPr marL="457200" indent="-457200">
              <a:buFont typeface="Arial" charset="0"/>
              <a:buNone/>
              <a:defRPr/>
            </a:pPr>
            <a:r>
              <a:rPr lang="sr-Latn-CS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učenje po modelu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Latn-CS" sz="2800" dirty="0" smtClean="0"/>
              <a:t>oponašanje drugih, </a:t>
            </a:r>
            <a:r>
              <a:rPr lang="sr-Latn-C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bez direktnog potkrepljenja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Latn-CS" sz="2800" dirty="0" smtClean="0"/>
              <a:t>zadržavanje olakšano </a:t>
            </a:r>
            <a:r>
              <a:rPr lang="sr-Latn-CS" sz="2800" i="1" dirty="0" smtClean="0"/>
              <a:t>verbalnim modelovanjem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Latn-CS" sz="2000" dirty="0" smtClean="0"/>
              <a:t>(mogućnost opisivanja ponašanja rečima)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Latn-CS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vikarijsko učenje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Latn-CS" sz="2800" dirty="0" smtClean="0"/>
              <a:t>oponašanje ponašanja drugih, </a:t>
            </a:r>
            <a:r>
              <a:rPr lang="sr-Latn-C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zavisno od </a:t>
            </a:r>
            <a:r>
              <a:rPr lang="sr-Latn-CS" sz="2800" dirty="0" smtClean="0"/>
              <a:t>njihovog </a:t>
            </a:r>
            <a:r>
              <a:rPr lang="sr-Latn-C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nagrađivanja/kažnjavanja</a:t>
            </a:r>
          </a:p>
          <a:p>
            <a:pPr marL="457200" indent="-457200">
              <a:buFont typeface="Arial" charset="0"/>
              <a:buNone/>
              <a:defRPr/>
            </a:pPr>
            <a:endParaRPr lang="sr-Latn-CS" sz="1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sr-Latn-RS" sz="4000" dirty="0" smtClean="0"/>
              <a:t>Ishodi opservacinog učenja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sr-Latn-RS" dirty="0" smtClean="0"/>
              <a:t>  nova ponašanja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sr-Latn-RS" dirty="0" smtClean="0"/>
              <a:t>  podsticanje postojećeg ponašanja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sr-Latn-RS" dirty="0" smtClean="0"/>
              <a:t>  usmeravaje pažnje</a:t>
            </a:r>
            <a:r>
              <a:rPr lang="sr-Latn-RS" sz="2400" dirty="0" smtClean="0"/>
              <a:t> na određene aspekte okoline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sr-Latn-RS" dirty="0" smtClean="0"/>
              <a:t>  menjanje inhibicija </a:t>
            </a:r>
            <a:r>
              <a:rPr lang="sr-Latn-RS" sz="2400" dirty="0" smtClean="0"/>
              <a:t>(redefinisanje okvira poželjnog)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sr-Latn-RS" dirty="0" smtClean="0"/>
              <a:t>  izazivanje emocija </a:t>
            </a:r>
            <a:r>
              <a:rPr lang="sr-Latn-RS" sz="2400" dirty="0" smtClean="0"/>
              <a:t>na osnovu opažanja  modela</a:t>
            </a:r>
            <a:endParaRPr lang="sr-Latn-RS" dirty="0" smtClean="0"/>
          </a:p>
          <a:p>
            <a:pPr>
              <a:buNone/>
            </a:pPr>
            <a:endParaRPr lang="sr-Latn-R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D</a:t>
            </a:r>
            <a:r>
              <a:rPr lang="sr-Latn-RS" sz="3600" dirty="0" smtClean="0"/>
              <a:t>elotvornost modela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sr-Latn-RS" dirty="0" smtClean="0"/>
              <a:t>ključni faktor: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percepcija</a:t>
            </a:r>
            <a:r>
              <a:rPr lang="sr-Latn-RS" dirty="0" smtClean="0"/>
              <a:t> </a:t>
            </a:r>
            <a:r>
              <a:rPr lang="sr-Latn-RS" sz="2400" dirty="0" smtClean="0"/>
              <a:t>(potencijalnog) </a:t>
            </a:r>
            <a:r>
              <a:rPr lang="sr-Latn-RS" dirty="0" smtClean="0"/>
              <a:t>subjekta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1400" dirty="0" smtClean="0"/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sličnost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       pol, uzrast ...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kompetentnost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privlačnost, popularnost, status, moć ...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prethodna uspešnost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kombinacije ↑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2400" dirty="0" smtClean="0"/>
          </a:p>
          <a:p>
            <a:pPr marL="0" indent="0">
              <a:spcBef>
                <a:spcPts val="0"/>
              </a:spcBef>
              <a:buNone/>
            </a:pPr>
            <a:endParaRPr lang="sr-Latn-RS" sz="2400" dirty="0" smtClean="0"/>
          </a:p>
          <a:p>
            <a:pPr marL="0" indent="0">
              <a:spcBef>
                <a:spcPts val="0"/>
              </a:spcBef>
              <a:buNone/>
            </a:pPr>
            <a:endParaRPr lang="sr-Latn-RS" dirty="0" smtClean="0"/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U</a:t>
            </a:r>
            <a:r>
              <a:rPr lang="sr-Latn-RS" sz="3600" dirty="0" smtClean="0"/>
              <a:t>čitelj(ica) kao model ponašanja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800" dirty="0" smtClean="0"/>
              <a:t>P</a:t>
            </a:r>
            <a:r>
              <a:rPr lang="sr-Latn-RS" sz="2800" dirty="0" smtClean="0"/>
              <a:t>onašajte se prema učenicima onakokako želite da    se oni ponašaju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	</a:t>
            </a:r>
            <a:r>
              <a:rPr lang="sr-Latn-RS" sz="2400" dirty="0" smtClean="0"/>
              <a:t>poštovanje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/>
              <a:t>	interesovanje i entuzijazam za ono što radite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None/>
            </a:pPr>
            <a:endParaRPr lang="sr-Latn-RS" sz="2000" dirty="0" smtClean="0"/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None/>
            </a:pPr>
            <a:r>
              <a:rPr lang="sr-Latn-RS" sz="2800" dirty="0" smtClean="0"/>
              <a:t>2.  Modelujte veštine i istovremeno ih opisujte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None/>
            </a:pPr>
            <a:r>
              <a:rPr lang="sr-Latn-RS" sz="2800" dirty="0" smtClean="0"/>
              <a:t>3.  </a:t>
            </a:r>
            <a:r>
              <a:rPr lang="en-US" sz="2800" dirty="0" smtClean="0"/>
              <a:t>O</a:t>
            </a:r>
            <a:r>
              <a:rPr lang="sr-Latn-RS" sz="2800" dirty="0" smtClean="0"/>
              <a:t>mogućite grupno vežbanje </a:t>
            </a:r>
            <a:r>
              <a:rPr lang="sr-Latn-RS" sz="2400" dirty="0" smtClean="0"/>
              <a:t>pre individualnog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None/>
            </a:pPr>
            <a:r>
              <a:rPr lang="sr-Latn-RS" sz="2800" dirty="0" smtClean="0"/>
              <a:t>4.  </a:t>
            </a:r>
            <a:r>
              <a:rPr lang="en-US" sz="2800" dirty="0" smtClean="0"/>
              <a:t>K</a:t>
            </a:r>
            <a:r>
              <a:rPr lang="sr-Latn-RS" sz="2800" dirty="0" smtClean="0"/>
              <a:t>oristite </a:t>
            </a:r>
            <a:r>
              <a:rPr lang="sr-Latn-RS" sz="2800" i="1" dirty="0" smtClean="0"/>
              <a:t>vikarijsko potkrepljenje </a:t>
            </a:r>
            <a:r>
              <a:rPr lang="sr-Latn-RS" sz="2400" dirty="0" smtClean="0"/>
              <a:t>sa nekim učenicima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28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S</a:t>
            </a:r>
            <a:r>
              <a:rPr lang="sr-Latn-RS" sz="3200" dirty="0" smtClean="0"/>
              <a:t>ocijalno-kognitivistička teorija učenja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sr-Latn-RS" sz="2800" dirty="0" smtClean="0"/>
              <a:t>Bandura (kasnija faza)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L</a:t>
            </a:r>
            <a:r>
              <a:rPr lang="sr-Latn-RS" sz="2400" dirty="0" smtClean="0"/>
              <a:t>judi uče </a:t>
            </a:r>
            <a:r>
              <a:rPr lang="sr-Latn-R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kognitivnim posredovanjem </a:t>
            </a:r>
            <a:r>
              <a:rPr lang="sr-Latn-RS" sz="2400" dirty="0" smtClean="0"/>
              <a:t>između onoga što 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opažaju </a:t>
            </a:r>
            <a:r>
              <a:rPr lang="sr-Latn-RS" sz="2400" dirty="0" smtClean="0"/>
              <a:t>o odnosu između 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ponašanja</a:t>
            </a:r>
            <a:r>
              <a:rPr lang="sr-Latn-RS" sz="2400" dirty="0" smtClean="0"/>
              <a:t> i njegovih 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posledica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O</a:t>
            </a:r>
            <a:r>
              <a:rPr lang="sr-Latn-RS" sz="2400" dirty="0" smtClean="0"/>
              <a:t>snovni konitivni procesi: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imbolizacija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S</a:t>
            </a:r>
            <a:r>
              <a:rPr lang="sr-Latn-RS" sz="2400" dirty="0" smtClean="0"/>
              <a:t>ocijalna iskustva stvaraju 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kogntivne modele okoline </a:t>
            </a:r>
            <a:r>
              <a:rPr lang="sr-Latn-RS" sz="2400" dirty="0" smtClean="0"/>
              <a:t>i 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usmeravaju</a:t>
            </a:r>
            <a:r>
              <a:rPr lang="sr-Latn-RS" sz="2400" dirty="0" smtClean="0"/>
              <a:t> razmišljanje i donošenje odluka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ikarijsko učenje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U</a:t>
            </a:r>
            <a:r>
              <a:rPr lang="sr-Latn-RS" sz="2400" dirty="0" smtClean="0"/>
              <a:t>čenje mogućih ponašanja i njihovih posledica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rethodno razmišljanje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A</a:t>
            </a:r>
            <a:r>
              <a:rPr lang="sr-Latn-RS" sz="2400" dirty="0" smtClean="0"/>
              <a:t>kumulirano socijalno učenje daje 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ideje i bazu za procene i predviđanja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amoregulacija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tvaranje standarda </a:t>
            </a:r>
            <a:r>
              <a:rPr lang="sr-Latn-RS" sz="2400" dirty="0" smtClean="0"/>
              <a:t>moralno i socijalno prihvatljivog</a:t>
            </a:r>
            <a:endParaRPr lang="sr-Latn-RS" sz="2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amorefleksivnost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P</a:t>
            </a:r>
            <a:r>
              <a:rPr lang="sr-Latn-RS" sz="2400" dirty="0" smtClean="0"/>
              <a:t>osmatranje sopstvenih misli i ponašanja omogućuje zaključivanje o budućnosti  i utiče na lične 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ciljeve </a:t>
            </a:r>
            <a:r>
              <a:rPr lang="sr-Latn-RS" sz="2400" dirty="0" smtClean="0"/>
              <a:t>i 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aspiracije</a:t>
            </a:r>
            <a:endParaRPr lang="sr-Latn-RS" sz="2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pPr algn="l"/>
            <a:r>
              <a:rPr lang="en-US" sz="3000" dirty="0" smtClean="0"/>
              <a:t>M</a:t>
            </a:r>
            <a:r>
              <a:rPr lang="sr-Latn-RS" sz="3000" dirty="0" smtClean="0"/>
              <a:t>odelovanje agresivnog ponašanja: eksperiment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Latn-RS" sz="2800" dirty="0" smtClean="0"/>
              <a:t>36 devojčica i 36 dečaka 3 -6 godina</a:t>
            </a:r>
          </a:p>
          <a:p>
            <a:pPr>
              <a:buNone/>
            </a:pP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sr-Latn-RS" dirty="0" smtClean="0"/>
              <a:t>:</a:t>
            </a:r>
            <a:r>
              <a:rPr lang="sr-Latn-RS" sz="2800" dirty="0" smtClean="0"/>
              <a:t>  8 grupa (po 6 učesnika, M/Ž)  </a:t>
            </a:r>
          </a:p>
          <a:p>
            <a:pPr>
              <a:buNone/>
            </a:pPr>
            <a:endParaRPr lang="sr-Latn-RS" sz="2800" dirty="0" smtClean="0"/>
          </a:p>
          <a:p>
            <a:pPr>
              <a:buNone/>
            </a:pPr>
            <a:endParaRPr lang="sr-Latn-R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sr-Latn-R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sr-Latn-R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sr-Latn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sr-Latn-RS" dirty="0" smtClean="0"/>
              <a:t>:</a:t>
            </a:r>
            <a:r>
              <a:rPr lang="sr-Latn-RS" sz="2800" dirty="0" smtClean="0"/>
              <a:t>  1 grupa, 24 učesnika M/Ž  - bez modela</a:t>
            </a:r>
          </a:p>
          <a:p>
            <a:pPr>
              <a:buNone/>
            </a:pPr>
            <a:r>
              <a:rPr lang="sr-Latn-RS" sz="2800" dirty="0" smtClean="0"/>
              <a:t>žrtva: lutka Bobo</a:t>
            </a:r>
          </a:p>
          <a:p>
            <a:pPr>
              <a:buNone/>
            </a:pPr>
            <a:endParaRPr lang="sr-Latn-RS" sz="2800" dirty="0" smtClean="0"/>
          </a:p>
          <a:p>
            <a:pPr>
              <a:buNone/>
            </a:pPr>
            <a:endParaRPr lang="en-US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2590800"/>
          <a:ext cx="30480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</a:tblGrid>
              <a:tr h="457200">
                <a:tc>
                  <a:txBody>
                    <a:bodyPr/>
                    <a:lstStyle/>
                    <a:p>
                      <a:r>
                        <a:rPr lang="sr-Latn-RS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 </a:t>
                      </a:r>
                      <a:endParaRPr lang="en-US" sz="2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Ž </a:t>
                      </a:r>
                      <a:endParaRPr lang="en-US" sz="2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sr-Latn-RS" dirty="0" smtClean="0"/>
                        <a:t>gr mod</a:t>
                      </a:r>
                      <a:r>
                        <a:rPr lang="sr-Latn-RS" baseline="0" dirty="0" smtClean="0"/>
                        <a:t>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sr-Latn-RS" dirty="0" smtClean="0"/>
                        <a:t>gr mod Ž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r>
                        <a:rPr lang="sr-Latn-RS" dirty="0" smtClean="0"/>
                        <a:t>eagr mod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r>
                        <a:rPr lang="sr-Latn-RS" dirty="0" smtClean="0"/>
                        <a:t>eagr mod Ž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sr-Latn-RS" dirty="0" smtClean="0"/>
                        <a:t>gr mod Ž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sr-Latn-RS" dirty="0" smtClean="0"/>
                        <a:t>gr mod  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r>
                        <a:rPr lang="sr-Latn-RS" dirty="0" smtClean="0"/>
                        <a:t>eagr mod Ž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r>
                        <a:rPr lang="sr-Latn-RS" dirty="0" smtClean="0"/>
                        <a:t>eagr mod 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rmAutofit/>
          </a:bodyPr>
          <a:lstStyle/>
          <a:p>
            <a:pPr algn="l"/>
            <a:r>
              <a:rPr lang="en-US" sz="3400" dirty="0" smtClean="0"/>
              <a:t>M</a:t>
            </a:r>
            <a:r>
              <a:rPr lang="sr-Latn-RS" sz="3400" dirty="0" smtClean="0"/>
              <a:t>odelovanje agresivnog ponašanja: rezultati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67201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I</a:t>
            </a:r>
            <a:r>
              <a:rPr lang="sr-Latn-RS" sz="2800" dirty="0" smtClean="0"/>
              <a:t>zloženost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agresivnom modelu </a:t>
            </a:r>
            <a:r>
              <a:rPr lang="sr-Latn-RS" sz="2800" dirty="0" smtClean="0"/>
              <a:t>značajno povećava: 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800" dirty="0" smtClean="0"/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sr-Latn-RS" sz="2800" dirty="0" smtClean="0"/>
              <a:t>   oponašanje agresivnog ponšanja </a:t>
            </a:r>
            <a:r>
              <a:rPr lang="sr-Latn-RS" sz="2400" dirty="0" smtClean="0"/>
              <a:t>(fizičkog i verbalnog)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sr-Latn-RS" sz="2800" dirty="0" smtClean="0"/>
              <a:t>   nemodelovanu agresiju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800" dirty="0" smtClean="0"/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sr-Latn-RS" sz="2800" dirty="0" smtClean="0"/>
              <a:t>   fizičku agresiju kod dečaka, bez razlike u verbalnoj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1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D</a:t>
            </a:r>
            <a:r>
              <a:rPr lang="sr-Latn-RS" sz="2800" dirty="0" smtClean="0"/>
              <a:t>eca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nagresivnim modelom </a:t>
            </a:r>
            <a:r>
              <a:rPr lang="sr-Latn-RS" sz="2800" dirty="0" smtClean="0"/>
              <a:t>ispoljavaju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manje agresije </a:t>
            </a:r>
            <a:r>
              <a:rPr lang="sr-Latn-RS" sz="2800" dirty="0" smtClean="0"/>
              <a:t>nego u kontrolnoj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M</a:t>
            </a:r>
            <a:r>
              <a:rPr lang="sr-Latn-RS" sz="2800" dirty="0" smtClean="0"/>
              <a:t>odelovanje kao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dozvola</a:t>
            </a:r>
            <a:r>
              <a:rPr lang="sr-Latn-RS" sz="2800" dirty="0" smtClean="0"/>
              <a:t> za agresiju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2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/>
            <a:r>
              <a:rPr lang="sr-Latn-RS" dirty="0" smtClean="0"/>
              <a:t>Oblici učenja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r-Latn-R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senzitizacija</a:t>
            </a:r>
            <a:r>
              <a:rPr lang="sr-Latn-R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r-Latn-RS" dirty="0" smtClean="0"/>
              <a:t>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povećana osetljivost </a:t>
            </a:r>
            <a:r>
              <a:rPr lang="sr-Latn-RS" sz="2400" dirty="0" smtClean="0"/>
              <a:t>organizma na ponajvljanje intenzivnih i opasnih draži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r-Latn-R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habituacija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smanjena osetljivost </a:t>
            </a:r>
            <a:r>
              <a:rPr lang="sr-Latn-RS" sz="2400" dirty="0" smtClean="0"/>
              <a:t>na ponavljanje nebitnih draži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r-Latn-R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utiskivanje</a:t>
            </a:r>
            <a:r>
              <a:rPr lang="sr-Latn-R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r-Latn-RS" dirty="0" smtClean="0"/>
              <a:t>(</a:t>
            </a:r>
            <a:r>
              <a:rPr lang="sr-Latn-RS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imprinting</a:t>
            </a:r>
            <a:r>
              <a:rPr lang="sr-Latn-RS" i="1" dirty="0" smtClean="0"/>
              <a:t> – </a:t>
            </a:r>
            <a:r>
              <a:rPr lang="sr-Latn-RS" dirty="0" smtClean="0"/>
              <a:t>C. Lorenz) </a:t>
            </a:r>
            <a:endParaRPr lang="sr-Latn-RS" sz="2400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r-Latn-R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uslovljavanje</a:t>
            </a:r>
            <a:r>
              <a:rPr lang="sr-Latn-RS" dirty="0" smtClean="0"/>
              <a:t>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r-Latn-RS" sz="2400" dirty="0" smtClean="0"/>
              <a:t>klasično i instrumentalno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r-Latn-R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opservaciono učenje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r-Latn-RS" sz="2400" dirty="0" smtClean="0"/>
              <a:t>po modelu i </a:t>
            </a:r>
            <a:r>
              <a:rPr lang="sr-Latn-RS" sz="2400" i="1" dirty="0" smtClean="0"/>
              <a:t>vikarijsko</a:t>
            </a:r>
            <a:endParaRPr lang="sr-Latn-RS" sz="2400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r-Latn-R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učenje uviđanjem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r-Latn-RS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verbalno učenje </a:t>
            </a:r>
            <a:endParaRPr 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sr-Latn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r-Latn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Latn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Klasično (respondentno) uslovljavanje</a:t>
            </a:r>
            <a:br>
              <a:rPr lang="sr-Latn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5334000"/>
          </a:xfrm>
          <a:solidFill>
            <a:schemeClr val="bg1">
              <a:lumMod val="95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sr-Cyrl-RS" sz="2800" dirty="0" smtClean="0"/>
              <a:t>Иван Петрович </a:t>
            </a:r>
            <a:r>
              <a:rPr lang="sr-Cyrl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Павлов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en-US" sz="2000" dirty="0" smtClean="0"/>
              <a:t>R</a:t>
            </a:r>
            <a:r>
              <a:rPr lang="sr-Latn-RS" sz="2000" dirty="0" smtClean="0"/>
              <a:t>uski fiziolog, Nobelova nagrada za medicinu 1904</a:t>
            </a:r>
          </a:p>
          <a:p>
            <a:pPr>
              <a:buNone/>
            </a:pPr>
            <a:endParaRPr lang="sr-Latn-CS" sz="1400" dirty="0" smtClean="0"/>
          </a:p>
          <a:p>
            <a:pPr>
              <a:buNone/>
            </a:pPr>
            <a:endParaRPr lang="sr-Latn-CS" sz="900" dirty="0" smtClean="0"/>
          </a:p>
          <a:p>
            <a:pPr>
              <a:buNone/>
            </a:pPr>
            <a:endParaRPr lang="sr-Latn-CS" sz="1400" dirty="0" smtClean="0"/>
          </a:p>
          <a:p>
            <a:pPr>
              <a:buNone/>
            </a:pPr>
            <a:endParaRPr lang="sr-Latn-CS" sz="1400" dirty="0" smtClean="0"/>
          </a:p>
          <a:p>
            <a:pPr>
              <a:buNone/>
            </a:pPr>
            <a:endParaRPr lang="sr-Latn-CS" sz="1400" dirty="0" smtClean="0"/>
          </a:p>
          <a:p>
            <a:pPr>
              <a:buNone/>
            </a:pPr>
            <a:endParaRPr lang="sr-Latn-CS" sz="1400" dirty="0" smtClean="0"/>
          </a:p>
          <a:p>
            <a:pPr>
              <a:buNone/>
            </a:pPr>
            <a:endParaRPr lang="sr-Latn-CS" sz="1400" dirty="0" smtClean="0"/>
          </a:p>
          <a:p>
            <a:pPr>
              <a:buNone/>
            </a:pPr>
            <a:endParaRPr lang="sr-Latn-CS" sz="1400" dirty="0" smtClean="0"/>
          </a:p>
          <a:p>
            <a:pPr>
              <a:buNone/>
            </a:pPr>
            <a:endParaRPr lang="sr-Latn-CS" sz="1400" dirty="0" smtClean="0"/>
          </a:p>
          <a:p>
            <a:pPr>
              <a:buNone/>
            </a:pPr>
            <a:endParaRPr lang="sr-Latn-CS" sz="1400" dirty="0" smtClean="0"/>
          </a:p>
          <a:p>
            <a:pPr>
              <a:buNone/>
            </a:pPr>
            <a:endParaRPr lang="sr-Latn-CS" sz="1400" dirty="0" smtClean="0"/>
          </a:p>
          <a:p>
            <a:pPr>
              <a:buNone/>
            </a:pPr>
            <a:endParaRPr lang="sr-Latn-CS" sz="1400" dirty="0" smtClean="0"/>
          </a:p>
          <a:p>
            <a:pPr>
              <a:buNone/>
            </a:pPr>
            <a:endParaRPr lang="sr-Latn-CS" sz="1400" dirty="0" smtClean="0"/>
          </a:p>
          <a:p>
            <a:pPr>
              <a:buNone/>
            </a:pPr>
            <a:endParaRPr lang="sr-Latn-CS" sz="800" dirty="0" smtClean="0"/>
          </a:p>
          <a:p>
            <a:pPr>
              <a:buNone/>
            </a:pPr>
            <a:endParaRPr lang="sr-Latn-CS" sz="2800" dirty="0" smtClean="0"/>
          </a:p>
          <a:p>
            <a:pPr>
              <a:buNone/>
            </a:pPr>
            <a:endParaRPr lang="sr-Latn-CS" sz="2800" dirty="0" smtClean="0"/>
          </a:p>
          <a:p>
            <a:pPr>
              <a:buNone/>
            </a:pPr>
            <a:endParaRPr lang="sr-Latn-CS" sz="2800" dirty="0" smtClean="0"/>
          </a:p>
          <a:p>
            <a:pPr>
              <a:buNone/>
            </a:pPr>
            <a:r>
              <a:rPr lang="sr-Latn-CS" sz="2800" dirty="0" smtClean="0"/>
              <a:t>Mogućnost </a:t>
            </a:r>
            <a:r>
              <a:rPr lang="sr-Latn-C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USLOVLJAVANJA VIŠEG REDA</a:t>
            </a:r>
          </a:p>
          <a:p>
            <a:pPr>
              <a:buNone/>
            </a:pPr>
            <a:r>
              <a:rPr lang="sr-Latn-CS" sz="2800" dirty="0" smtClean="0"/>
              <a:t>uparivanjem uslovne draži s novom neutralnom draži</a:t>
            </a:r>
          </a:p>
          <a:p>
            <a:pPr>
              <a:buNone/>
            </a:pPr>
            <a:endParaRPr lang="sr-Latn-CS" sz="1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304800" y="2362200"/>
            <a:ext cx="37338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bezuslovna  (prirodna) draž</a:t>
            </a:r>
            <a:endParaRPr lang="en-US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15000" y="4648200"/>
            <a:ext cx="20574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nema reakcije</a:t>
            </a:r>
            <a:endParaRPr lang="en-US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3429000"/>
            <a:ext cx="18288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uslovljavanje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71600" y="4648200"/>
            <a:ext cx="21336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neutralna draž</a:t>
            </a:r>
            <a:endParaRPr lang="en-US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15000" y="2362200"/>
            <a:ext cx="27432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bezuslovna  reakcija</a:t>
            </a:r>
            <a:endParaRPr lang="en-US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4343400" y="2438400"/>
            <a:ext cx="685800" cy="332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4343400" y="4724400"/>
            <a:ext cx="685800" cy="332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8992546">
            <a:off x="3234500" y="3590214"/>
            <a:ext cx="2911450" cy="3674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2590800" y="2971800"/>
            <a:ext cx="533400" cy="1600200"/>
          </a:xfrm>
          <a:prstGeom prst="downArrow">
            <a:avLst>
              <a:gd name="adj1" fmla="val 65824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r>
              <a:rPr lang="sr-Latn-R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ponavljanje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19200" y="4572000"/>
            <a:ext cx="2209800" cy="533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uslovna draž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715000" y="2286000"/>
            <a:ext cx="28194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uslovna reakcija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1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sr-Latn-R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Emocionalno uslovljavanje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sr-Latn-C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Specijalni slučaj klasičnog uslovljavanja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CS" dirty="0" smtClean="0"/>
              <a:t>John B. </a:t>
            </a:r>
            <a:r>
              <a:rPr lang="sr-Latn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Watson</a:t>
            </a:r>
            <a:r>
              <a:rPr lang="sr-Latn-CS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CS" sz="2800" dirty="0" smtClean="0"/>
              <a:t>Ispitanik: Albert, 9 meseci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C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sr-Latn-CS" dirty="0" smtClean="0"/>
              <a:t>: </a:t>
            </a:r>
            <a:r>
              <a:rPr lang="sr-Latn-CS" sz="2800" dirty="0" smtClean="0"/>
              <a:t>beli pacov, zec, majmun, pas, maska s kosom i bez nje, klupče bele vune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C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BD</a:t>
            </a:r>
            <a:r>
              <a:rPr lang="sr-Latn-CS" sz="2800" dirty="0" smtClean="0"/>
              <a:t>: snažan udarac o gong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CS" sz="2800" dirty="0" smtClean="0"/>
              <a:t>7 uparivanja tokom 2 nedelje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C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generalizacija draži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CS" sz="2000" dirty="0" smtClean="0"/>
              <a:t>beli zec, pas, beli mantil, grudvica vate, Votsonova seda kosa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CS" sz="2400" dirty="0" smtClean="0"/>
              <a:t>posle pauze (31 dan) uslovna reakcija i dalje prisutna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CS" sz="2800" dirty="0" smtClean="0"/>
              <a:t>planirano </a:t>
            </a:r>
            <a:r>
              <a:rPr lang="sr-Latn-C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razuslovljavanje</a:t>
            </a:r>
            <a:r>
              <a:rPr lang="sr-Latn-CS" sz="2800" dirty="0" smtClean="0"/>
              <a:t> nije izvedeno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CS" sz="2800" dirty="0" smtClean="0"/>
              <a:t>Implikacije: </a:t>
            </a:r>
            <a:r>
              <a:rPr lang="el-GR" sz="2800" dirty="0" smtClean="0"/>
              <a:t>Ψ</a:t>
            </a:r>
            <a:r>
              <a:rPr lang="sr-Latn-RS" sz="2800" dirty="0" smtClean="0"/>
              <a:t>A tumačenje emocija, etičke dileme</a:t>
            </a:r>
          </a:p>
          <a:p>
            <a:pPr marL="0" indent="0">
              <a:spcBef>
                <a:spcPts val="0"/>
              </a:spcBef>
              <a:buNone/>
            </a:pPr>
            <a:endParaRPr lang="sr-Latn-CS" sz="2800" dirty="0" smtClean="0"/>
          </a:p>
          <a:p>
            <a:pPr marL="0" indent="0">
              <a:spcBef>
                <a:spcPts val="0"/>
              </a:spcBef>
              <a:buNone/>
            </a:pPr>
            <a:endParaRPr lang="sr-Latn-CS" sz="8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sr-Latn-RS" sz="3000" dirty="0" smtClean="0"/>
              <a:t>Klasično uslovljavanje: neke praktične implikacije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799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M</a:t>
            </a:r>
            <a:r>
              <a:rPr lang="sr-Latn-RS" sz="2800" dirty="0" smtClean="0"/>
              <a:t>ogućnost emocionalnog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uslovljavanja iz jednog puta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Sličnost BD i ND </a:t>
            </a:r>
            <a:r>
              <a:rPr lang="sr-Latn-RS" sz="2800" dirty="0" smtClean="0"/>
              <a:t>olakšava uslovljavanje: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i="1" dirty="0" smtClean="0"/>
              <a:t>Koga su zmije ujedale, i guštera se plaši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T</a:t>
            </a:r>
            <a:r>
              <a:rPr lang="sr-Latn-RS" sz="2800" dirty="0" smtClean="0"/>
              <a:t>eže uspostavljanje UR ako se ND nekoliko puta zadaje bez uparivanja sa BD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/>
              <a:t>strah od lekara, strah od ispitivanja – povratna informacija bez negativne ocene ...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G</a:t>
            </a:r>
            <a:r>
              <a:rPr lang="sr-Latn-RS" sz="2800" dirty="0" smtClean="0"/>
              <a:t>ašenje UR je brže ako su BD i UD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uvek</a:t>
            </a:r>
            <a:r>
              <a:rPr lang="sr-Latn-RS" sz="2800" dirty="0" smtClean="0"/>
              <a:t> zadavani zajedno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/>
              <a:t>(v. režime potkrepljenja)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sr-Latn-CS" sz="2000" i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algn="l"/>
            <a:r>
              <a:rPr lang="sr-Latn-C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r-Latn-C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Latn-C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Instrumentalno (operantno) uslovljavanje</a:t>
            </a:r>
            <a:r>
              <a:rPr lang="sr-Latn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r-Latn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sr-Latn-CS" dirty="0" smtClean="0"/>
              <a:t>E.L. </a:t>
            </a:r>
            <a:r>
              <a:rPr lang="sr-Latn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Thorndike</a:t>
            </a:r>
            <a:r>
              <a:rPr lang="sr-Latn-CS" dirty="0" smtClean="0"/>
              <a:t>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sr-Latn-CS" sz="2000" dirty="0" smtClean="0"/>
              <a:t>Ispitivanje adaptivnog ponašanja životinja pri rešavanju problema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sr-Latn-CS" sz="2800" dirty="0" smtClean="0"/>
              <a:t>ponašanje kao </a:t>
            </a:r>
            <a:r>
              <a:rPr lang="sr-Latn-C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</a:t>
            </a:r>
            <a:r>
              <a:rPr lang="sr-Latn-CS" sz="2800" dirty="0" smtClean="0"/>
              <a:t> za postizanje cilja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sr-Latn-CS" sz="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sr-Latn-C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zakon vežbe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sr-Latn-CS" sz="2800" dirty="0" smtClean="0"/>
              <a:t>Ponavljanje UR učvrstiće vezu između S i R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sr-Latn-CS" sz="800" dirty="0" smtClean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sr-Latn-C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zakon efekta</a:t>
            </a:r>
            <a:endParaRPr lang="sr-Latn-CS" sz="4000" dirty="0" smtClean="0"/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Latn-CS" sz="2800" dirty="0" smtClean="0"/>
              <a:t>Radnje se učvršćuju ili eliminišu zavisno od svojih efekata</a:t>
            </a:r>
          </a:p>
          <a:p>
            <a:pPr marL="400050" lvl="1" indent="0">
              <a:spcBef>
                <a:spcPts val="0"/>
              </a:spcBef>
              <a:buFont typeface="Arial" charset="0"/>
              <a:buNone/>
              <a:defRPr/>
            </a:pPr>
            <a:r>
              <a:rPr lang="sr-Latn-C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postupnost, nema uvida</a:t>
            </a:r>
            <a:endParaRPr lang="sr-Latn-C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sr-Latn-R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Potkrepljenje</a:t>
            </a:r>
            <a:r>
              <a:rPr lang="sr-Latn-RS" sz="3600" dirty="0" smtClean="0"/>
              <a:t>: pojam, vrste i uloga u učenju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Latn-CS" dirty="0" smtClean="0"/>
              <a:t>B.F. </a:t>
            </a:r>
            <a:r>
              <a:rPr lang="sr-Latn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Skinner</a:t>
            </a:r>
            <a:r>
              <a:rPr lang="sr-Latn-CS" dirty="0" smtClean="0"/>
              <a:t>: </a:t>
            </a:r>
            <a:r>
              <a:rPr lang="sr-Latn-C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oblikovanje ponašanja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sr-Latn-CS" sz="2800" dirty="0" smtClean="0"/>
              <a:t>nagrađivanje </a:t>
            </a:r>
            <a:r>
              <a:rPr lang="sr-Latn-C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uspešnih aproksimacija </a:t>
            </a:r>
            <a:r>
              <a:rPr lang="sr-Latn-CS" sz="2800" dirty="0" smtClean="0"/>
              <a:t>željenog ponašanja (</a:t>
            </a:r>
            <a:r>
              <a:rPr lang="sr-Latn-CS" sz="2800" i="1" dirty="0" smtClean="0"/>
              <a:t>Skinerova kutija</a:t>
            </a:r>
            <a:r>
              <a:rPr lang="sr-Latn-CS" sz="2800" dirty="0" smtClean="0"/>
              <a:t>)</a:t>
            </a:r>
          </a:p>
          <a:p>
            <a:pPr marL="0" indent="0">
              <a:spcBef>
                <a:spcPts val="0"/>
              </a:spcBef>
              <a:buNone/>
            </a:pPr>
            <a:endParaRPr lang="sr-Latn-CS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sr-Latn-CS" sz="2800" dirty="0" smtClean="0"/>
              <a:t>                                           posledica (efekat) koja povećava                     verovatnoću pojave nekog ponašanja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1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rimarno </a:t>
            </a:r>
            <a:r>
              <a:rPr lang="sr-Latn-RS" sz="2800" dirty="0" smtClean="0"/>
              <a:t>-</a:t>
            </a:r>
            <a:r>
              <a:rPr lang="sr-Latn-R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Latn-RS" sz="2800" dirty="0" smtClean="0"/>
              <a:t>zadovoljavane primarnih potreba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1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ekundarno </a:t>
            </a:r>
            <a:r>
              <a:rPr lang="sr-Latn-RS" sz="2400" dirty="0" smtClean="0"/>
              <a:t>- uparivanjem s primarnim ili već usvojenim sekundarnim potkrepljivačima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ocijalno   </a:t>
            </a:r>
            <a:r>
              <a:rPr lang="sr-Latn-RS" sz="2400" dirty="0" smtClean="0"/>
              <a:t>- </a:t>
            </a:r>
            <a:r>
              <a:rPr lang="sr-Latn-RS" sz="2000" dirty="0" smtClean="0"/>
              <a:t>pažnja, pohvala, osmeh, zagrljaj ...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otkrepljujuće aktivnosti </a:t>
            </a:r>
            <a:r>
              <a:rPr lang="sr-Latn-RS" sz="1600" dirty="0" smtClean="0"/>
              <a:t>-  </a:t>
            </a:r>
            <a:r>
              <a:rPr lang="sr-Latn-RS" sz="1800" dirty="0" smtClean="0"/>
              <a:t>pristup igračkama, interesantnim aktivnostima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000" dirty="0" smtClean="0"/>
              <a:t>       (v. </a:t>
            </a:r>
            <a:r>
              <a:rPr lang="sr-Latn-R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Premackovo načelo</a:t>
            </a:r>
            <a:r>
              <a:rPr lang="sr-Latn-RS" sz="2000" dirty="0" smtClean="0"/>
              <a:t>)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Ø"/>
            </a:pP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sr-Latn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imboličko potkrepljenje </a:t>
            </a:r>
            <a:r>
              <a:rPr lang="sr-Latn-RS" sz="2000" dirty="0" smtClean="0"/>
              <a:t>– ocene, novac, publicitet ... 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533400" y="2514600"/>
            <a:ext cx="31242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POTKREPLJENJE</a:t>
            </a:r>
            <a:endParaRPr lang="en-US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V</a:t>
            </a:r>
            <a:r>
              <a:rPr lang="sr-Latn-RS" sz="4000" dirty="0" smtClean="0"/>
              <a:t>rste </a:t>
            </a:r>
            <a:r>
              <a:rPr lang="sr-Latn-RS" sz="4000" dirty="0" smtClean="0"/>
              <a:t>potkrepljenja </a:t>
            </a:r>
            <a:r>
              <a:rPr lang="sr-Latn-RS" sz="4000" dirty="0" smtClean="0"/>
              <a:t>i kazna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sr-Latn-RS" dirty="0" smtClean="0"/>
              <a:t>         		    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povećava verovatnoću </a:t>
            </a:r>
            <a:r>
              <a:rPr lang="sr-Latn-RS" sz="2800" dirty="0" smtClean="0"/>
              <a:t>nekog ponašanja jer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dovodi do </a:t>
            </a:r>
            <a:r>
              <a:rPr lang="sr-Latn-R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pozitivnih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(prijatnih) posledica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dirty="0" smtClean="0"/>
              <a:t>namerno i nenamerno </a:t>
            </a:r>
            <a:r>
              <a:rPr lang="sr-Latn-RS" sz="2400" dirty="0" smtClean="0"/>
              <a:t>(u porodici, u školi, medijima ...)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400" dirty="0" smtClean="0"/>
              <a:t>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povećava verovatnoću </a:t>
            </a:r>
            <a:r>
              <a:rPr lang="sr-Latn-RS" sz="2800" dirty="0" smtClean="0"/>
              <a:t>nekog ponašanja jer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uklanja ili smanjuje neprijatne draži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     smanjuje verovatnoću </a:t>
            </a:r>
            <a:r>
              <a:rPr lang="sr-Latn-RS" sz="2800" dirty="0" smtClean="0"/>
              <a:t>nekog ponašanja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zadavanjem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Latn-RS" sz="2800" dirty="0" smtClean="0"/>
              <a:t>uskraćivanjem </a:t>
            </a:r>
          </a:p>
          <a:p>
            <a:pPr marL="0" indent="0">
              <a:spcBef>
                <a:spcPts val="0"/>
              </a:spcBef>
              <a:buNone/>
            </a:pPr>
            <a:endParaRPr lang="sr-Latn-RS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itanje interpetacije </a:t>
            </a:r>
            <a:r>
              <a:rPr lang="sr-Latn-RS" sz="2800" dirty="0" smtClean="0"/>
              <a:t>potkrepljenja kao nagrade / kazne</a:t>
            </a:r>
          </a:p>
          <a:p>
            <a:pPr marL="0" indent="0">
              <a:spcBef>
                <a:spcPts val="0"/>
              </a:spcBef>
              <a:buNone/>
            </a:pP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533400" y="2590800"/>
            <a:ext cx="20574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NEGATIVNO</a:t>
            </a:r>
            <a:endParaRPr lang="en-US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3733800"/>
            <a:ext cx="13716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KAZNA</a:t>
            </a:r>
            <a:endParaRPr lang="en-US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Not Equal 5"/>
          <p:cNvSpPr/>
          <p:nvPr/>
        </p:nvSpPr>
        <p:spPr>
          <a:xfrm>
            <a:off x="5943600" y="4572000"/>
            <a:ext cx="533400" cy="533400"/>
          </a:xfrm>
          <a:prstGeom prst="mathNotEqual">
            <a:avLst>
              <a:gd name="adj1" fmla="val 11212"/>
              <a:gd name="adj2" fmla="val 6568216"/>
              <a:gd name="adj3" fmla="val 5606"/>
            </a:avLst>
          </a:prstGeom>
          <a:solidFill>
            <a:srgbClr val="FF000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1219200"/>
            <a:ext cx="1905000" cy="381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POZITIVNO</a:t>
            </a:r>
            <a:endParaRPr lang="en-US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88529E-7 L 0.04809 -3.88529E-7 L 0.04809 0.04325 L 0.09618 0.04325 L 0.09618 0.08696 L 0.14445 0.08696 L 0.14445 0.13067 L 0.19271 0.13067 L 0.19271 0.17414 L 0.24098 0.17414 L 0.24098 0.21785 L 0.28907 0.21785 L 0.28907 0.26156 L 0.3375 0.26156 L 0.3375 0.30527 " pathEditMode="relative" rAng="0" ptsTypes="FFFFFFFFFFFFFFF">
                                      <p:cBhvr>
                                        <p:cTn id="7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46068E-6 L 0.09739 -2.46068E-6 L 0.09739 0.01804 L 0.19514 0.01804 L 0.19514 0.03701 L 0.29271 0.03701 L 0.29271 0.0562 L 0.39027 0.0562 L 0.39027 0.07493 L 0.48767 0.07493 L 0.48767 0.09436 L 0.58559 0.09436 L 0.58559 0.11309 L 0.68333 0.11309 L 0.68333 0.13321 " pathEditMode="relative" rAng="0" ptsTypes="FFFFFFFFFFFFFFF">
                                      <p:cBhvr>
                                        <p:cTn id="7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" y="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1991</TotalTime>
  <Words>1333</Words>
  <Application>Microsoft Office PowerPoint</Application>
  <PresentationFormat>On-screen Show (4:3)</PresentationFormat>
  <Paragraphs>345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Pedagoška psihologija    Učenje</vt:lpstr>
      <vt:lpstr>BIHEJVIORIZAM</vt:lpstr>
      <vt:lpstr>Oblici učenja</vt:lpstr>
      <vt:lpstr> Klasično (respondentno) uslovljavanje </vt:lpstr>
      <vt:lpstr>Emocionalno uslovljavanje</vt:lpstr>
      <vt:lpstr>Klasično uslovljavanje: neke praktične implikacije</vt:lpstr>
      <vt:lpstr> Instrumentalno (operantno) uslovljavanje </vt:lpstr>
      <vt:lpstr>Potkrepljenje: pojam, vrste i uloga u učenju</vt:lpstr>
      <vt:lpstr>Vrste potkrepljenja i kazna</vt:lpstr>
      <vt:lpstr>Režimi potkrepljenja i otpornost na gašenje</vt:lpstr>
      <vt:lpstr>Potkrepljenje i kazna: primena u školi</vt:lpstr>
      <vt:lpstr>Učenje uviđanjem</vt:lpstr>
      <vt:lpstr>Objektivni znaci uviđanja</vt:lpstr>
      <vt:lpstr>Verbalno učenje i zaboravljanje </vt:lpstr>
      <vt:lpstr>Zaboravljanje različitih vrsta gradiva </vt:lpstr>
      <vt:lpstr>Smislenost gradiva i pamćenje / pažnja (1)</vt:lpstr>
      <vt:lpstr>Smislenost gradiva i pamćenje / pažnja (2)</vt:lpstr>
      <vt:lpstr>Učenje smislenog materijala: nizovi</vt:lpstr>
      <vt:lpstr>Učenje smislenog materijala:  parovi i slobodno prisećanje</vt:lpstr>
      <vt:lpstr>Faktori verbalnog učenja i zaboravljanja</vt:lpstr>
      <vt:lpstr>Socijalno učenje</vt:lpstr>
      <vt:lpstr>Ishodi opservacinog učenja</vt:lpstr>
      <vt:lpstr>Delotvornost modela</vt:lpstr>
      <vt:lpstr>Učitelj(ica) kao model ponašanja</vt:lpstr>
      <vt:lpstr>Socijalno-kognitivistička teorija učenja</vt:lpstr>
      <vt:lpstr>Modelovanje agresivnog ponašanja: eksperiment</vt:lpstr>
      <vt:lpstr>Modelovanje agresivnog ponašanja: rezultati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BIHEJVIORIZAM</dc:title>
  <dc:creator>Nada Korac</dc:creator>
  <cp:lastModifiedBy>Nada Korac</cp:lastModifiedBy>
  <cp:revision>222</cp:revision>
  <dcterms:created xsi:type="dcterms:W3CDTF">2011-01-20T17:03:16Z</dcterms:created>
  <dcterms:modified xsi:type="dcterms:W3CDTF">2011-02-14T22:06:43Z</dcterms:modified>
</cp:coreProperties>
</file>