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5" r:id="rId9"/>
    <p:sldId id="263" r:id="rId10"/>
    <p:sldId id="266" r:id="rId11"/>
    <p:sldId id="264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8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084A6F-4902-4263-BACC-5E8A5C382A86}" type="datetimeFigureOut">
              <a:rPr lang="en-US" smtClean="0"/>
              <a:pPr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99EDF4-E8DE-4034-8CA3-AFF3965264C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762000"/>
            <a:ext cx="7772400" cy="5181599"/>
          </a:xfrm>
        </p:spPr>
        <p:txBody>
          <a:bodyPr>
            <a:normAutofit/>
          </a:bodyPr>
          <a:lstStyle/>
          <a:p>
            <a:pPr algn="l">
              <a:spcBef>
                <a:spcPts val="0"/>
              </a:spcBef>
            </a:pPr>
            <a:r>
              <a:rPr lang="sr-Latn-RS" dirty="0" smtClean="0"/>
              <a:t/>
            </a:r>
            <a:br>
              <a:rPr lang="sr-Latn-RS" dirty="0" smtClean="0"/>
            </a:br>
            <a:r>
              <a:rPr lang="sr-Latn-RS" dirty="0"/>
              <a:t/>
            </a:r>
            <a:br>
              <a:rPr lang="sr-Latn-RS" dirty="0"/>
            </a:br>
            <a:r>
              <a:rPr lang="sr-Latn-RS" dirty="0" smtClean="0"/>
              <a:t/>
            </a:r>
            <a:br>
              <a:rPr lang="sr-Latn-RS" dirty="0" smtClean="0"/>
            </a:br>
            <a:r>
              <a:rPr lang="sr-Latn-RS" dirty="0"/>
              <a:t/>
            </a:r>
            <a:br>
              <a:rPr lang="sr-Latn-RS" dirty="0"/>
            </a:br>
            <a:r>
              <a:rPr lang="sr-Latn-RS" dirty="0" smtClean="0"/>
              <a:t/>
            </a:r>
            <a:br>
              <a:rPr lang="sr-Latn-RS" dirty="0" smtClean="0"/>
            </a:br>
            <a:endParaRPr lang="en-US" sz="27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066800"/>
            <a:ext cx="7467600" cy="4876800"/>
          </a:xfrm>
        </p:spPr>
        <p:txBody>
          <a:bodyPr>
            <a:normAutofit fontScale="77500" lnSpcReduction="20000"/>
          </a:bodyPr>
          <a:lstStyle/>
          <a:p>
            <a:r>
              <a:rPr lang="en-US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</a:t>
            </a:r>
            <a:r>
              <a:rPr lang="sr-Latn-RS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edagoška psiholgija</a:t>
            </a:r>
          </a:p>
          <a:p>
            <a:endParaRPr lang="sr-Latn-RS" sz="2400" dirty="0" smtClean="0"/>
          </a:p>
          <a:p>
            <a:endParaRPr lang="sr-Latn-RS" sz="8000" dirty="0" smtClean="0"/>
          </a:p>
          <a:p>
            <a:r>
              <a:rPr lang="sr-Latn-RS" sz="9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MOTIVACIJA</a:t>
            </a:r>
          </a:p>
          <a:p>
            <a:pPr algn="l"/>
            <a:endParaRPr lang="sr-Latn-RS" sz="2400" dirty="0" smtClean="0"/>
          </a:p>
          <a:p>
            <a:pPr algn="l"/>
            <a:endParaRPr lang="sr-Latn-RS" sz="2400" dirty="0"/>
          </a:p>
          <a:p>
            <a:pPr algn="l"/>
            <a:endParaRPr lang="sr-Latn-RS" sz="2400" dirty="0" smtClean="0"/>
          </a:p>
          <a:p>
            <a:pPr algn="l"/>
            <a:r>
              <a:rPr lang="en-US" sz="2600" dirty="0" smtClean="0"/>
              <a:t>P</a:t>
            </a:r>
            <a:r>
              <a:rPr lang="sr-Latn-RS" sz="2600" dirty="0" smtClean="0"/>
              <a:t>rof. </a:t>
            </a:r>
            <a:r>
              <a:rPr lang="en-US" sz="2600" dirty="0" smtClean="0"/>
              <a:t>D</a:t>
            </a:r>
            <a:r>
              <a:rPr lang="sr-Latn-RS" sz="2600" dirty="0" smtClean="0"/>
              <a:t>r Nada Korać</a:t>
            </a:r>
            <a:br>
              <a:rPr lang="sr-Latn-RS" sz="2600" dirty="0" smtClean="0"/>
            </a:br>
            <a:r>
              <a:rPr lang="en-US" sz="2600" dirty="0" smtClean="0"/>
              <a:t>P</a:t>
            </a:r>
            <a:r>
              <a:rPr lang="sr-Latn-RS" sz="2600" dirty="0" smtClean="0"/>
              <a:t>edagoški fakultet u Jagodini </a:t>
            </a:r>
            <a:br>
              <a:rPr lang="sr-Latn-RS" sz="2600" dirty="0" smtClean="0"/>
            </a:br>
            <a:r>
              <a:rPr lang="en-US" sz="2600" dirty="0" smtClean="0"/>
              <a:t>U</a:t>
            </a:r>
            <a:r>
              <a:rPr lang="sr-Latn-RS" sz="2600" dirty="0" smtClean="0"/>
              <a:t>niverztet u Kragujevcu</a:t>
            </a:r>
            <a:r>
              <a:rPr lang="en-US" sz="2400" dirty="0" smtClean="0"/>
              <a:t/>
            </a:r>
            <a:br>
              <a:rPr lang="en-US" sz="2400" dirty="0" smtClean="0"/>
            </a:br>
            <a:endParaRPr lang="en-US" sz="2400" dirty="0" smtClean="0"/>
          </a:p>
          <a:p>
            <a:pPr algn="l"/>
            <a:endParaRPr lang="sr-Latn-RS" sz="2400" dirty="0" smtClean="0"/>
          </a:p>
          <a:p>
            <a:pPr algn="l"/>
            <a:endParaRPr lang="sr-Latn-RS" sz="2400" dirty="0"/>
          </a:p>
          <a:p>
            <a:pPr algn="l"/>
            <a:endParaRPr lang="sr-Latn-RS" sz="2400" dirty="0" smtClean="0"/>
          </a:p>
          <a:p>
            <a:pPr algn="l"/>
            <a:endParaRPr lang="sr-Latn-RS" sz="2400" dirty="0"/>
          </a:p>
          <a:p>
            <a:pPr algn="l"/>
            <a:endParaRPr lang="sr-Latn-RS" sz="2400" dirty="0" smtClean="0"/>
          </a:p>
          <a:p>
            <a:pPr algn="l"/>
            <a:endParaRPr lang="sr-Latn-RS" sz="2400" dirty="0"/>
          </a:p>
          <a:p>
            <a:pPr algn="l"/>
            <a:endParaRPr lang="sr-Latn-RS" sz="2400" dirty="0" smtClean="0"/>
          </a:p>
          <a:p>
            <a:pPr algn="l"/>
            <a:endParaRPr lang="sr-Latn-RS" sz="2400" dirty="0"/>
          </a:p>
          <a:p>
            <a:pPr algn="l"/>
            <a:endParaRPr lang="sr-Latn-RS" sz="2400" dirty="0" smtClean="0"/>
          </a:p>
          <a:p>
            <a:pPr algn="l"/>
            <a:endParaRPr lang="sr-Latn-RS" sz="2400" dirty="0"/>
          </a:p>
          <a:p>
            <a:pPr algn="l"/>
            <a:endParaRPr lang="sr-Latn-RS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>
            <a:normAutofit/>
          </a:bodyPr>
          <a:lstStyle/>
          <a:p>
            <a:pPr algn="l"/>
            <a:r>
              <a:rPr lang="sr-Latn-RS" sz="3200" dirty="0" smtClean="0"/>
              <a:t>Atribuciona teorija: </a:t>
            </a:r>
            <a:r>
              <a:rPr lang="sr-Latn-RS" sz="32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naučena bespomoćnost</a:t>
            </a:r>
            <a:endParaRPr lang="en-US" sz="3200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T</a:t>
            </a:r>
            <a:r>
              <a:rPr lang="sr-Latn-RS" dirty="0" smtClean="0"/>
              <a:t>umačenje prihvatanja “neuspeha kao sudbine” </a:t>
            </a:r>
          </a:p>
          <a:p>
            <a:pPr>
              <a:buNone/>
            </a:pPr>
            <a:r>
              <a:rPr lang="sr-Latn-RS" sz="2000" dirty="0" smtClean="0"/>
              <a:t>uočeno u eksperimentima uslovljvanja pasa</a:t>
            </a:r>
          </a:p>
          <a:p>
            <a:pPr>
              <a:buNone/>
            </a:pPr>
            <a:endParaRPr lang="sr-Latn-RS" sz="800" dirty="0" smtClean="0"/>
          </a:p>
          <a:p>
            <a:pPr marL="0" indent="0">
              <a:spcBef>
                <a:spcPts val="0"/>
              </a:spcBef>
              <a:buNone/>
            </a:pPr>
            <a:endParaRPr lang="sr-Latn-RS" sz="800" i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</a:t>
            </a:r>
            <a:r>
              <a:rPr lang="sr-Latn-RS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repuštanje sudbini 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uz osećanje niske samodelovornosti, slabe motivisanosti i slabe mogućnosti uticaja na situaciju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1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dirty="0" smtClean="0"/>
              <a:t>P</a:t>
            </a:r>
            <a:r>
              <a:rPr lang="sr-Latn-RS" dirty="0" smtClean="0"/>
              <a:t>osledica 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ponovljenih neuspeha koji se pripisuju sopstvenim niskim sposobnostima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dirty="0" smtClean="0"/>
              <a:t>ljutnja  → potištenost</a:t>
            </a:r>
          </a:p>
          <a:p>
            <a:pPr>
              <a:buNone/>
            </a:pPr>
            <a:endParaRPr lang="en-US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>
            <a:normAutofit/>
          </a:bodyPr>
          <a:lstStyle/>
          <a:p>
            <a:pPr algn="l"/>
            <a:r>
              <a:rPr lang="en-US" sz="4000" dirty="0" smtClean="0"/>
              <a:t>T</a:t>
            </a:r>
            <a:r>
              <a:rPr lang="sr-Latn-RS" sz="4000" dirty="0" smtClean="0"/>
              <a:t>eorija socijalne kognicje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>
            <a:norm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Bandura: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motivacija</a:t>
            </a:r>
            <a:r>
              <a:rPr lang="sr-Latn-RS" sz="2800" dirty="0" smtClean="0"/>
              <a:t> je određena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očekivanim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ishodom</a:t>
            </a:r>
            <a:r>
              <a:rPr lang="sr-Latn-RS" sz="2800" dirty="0" smtClean="0"/>
              <a:t> aktivnosti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osećanjem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samodelotvornosti</a:t>
            </a:r>
            <a:r>
              <a:rPr lang="sr-Latn-RS" sz="2800" dirty="0" smtClean="0"/>
              <a:t> </a:t>
            </a:r>
            <a:r>
              <a:rPr lang="sr-Latn-RS" sz="2000" dirty="0" smtClean="0"/>
              <a:t>(unutrašnji kontrolabilan faktor)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Ponašanje je određeno opažanjem veze između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ponašanja</a:t>
            </a:r>
            <a:r>
              <a:rPr lang="sr-Latn-RS" sz="2800" dirty="0" smtClean="0"/>
              <a:t> i njegovih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posledica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otkrepljenje </a:t>
            </a:r>
            <a:r>
              <a:rPr lang="sr-Latn-RS" sz="2800" dirty="0" smtClean="0"/>
              <a:t>koje se dobija od ključnih osoba ima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vrednost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povratne informacije o verovatnim ishodima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ponašanja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Potkrepljenje koje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drugi dobijaju </a:t>
            </a:r>
            <a:r>
              <a:rPr lang="sr-Latn-RS" sz="2800" dirty="0" smtClean="0"/>
              <a:t>ima istu ulogu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(zavisi od opažene sličnosti sa </a:t>
            </a:r>
            <a:r>
              <a:rPr lang="sr-Latn-RS" sz="2400" i="1" dirty="0" smtClean="0"/>
              <a:t>modelom</a:t>
            </a:r>
            <a:r>
              <a:rPr lang="sr-Latn-RS" sz="2400" dirty="0" smtClean="0"/>
              <a:t>, njegove kompetencije, verodostojnosti, entuzijazma za aktivnost ... )</a:t>
            </a:r>
          </a:p>
          <a:p>
            <a:pPr marL="0" indent="0">
              <a:spcBef>
                <a:spcPts val="0"/>
              </a:spcBef>
              <a:buNone/>
            </a:pP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>
            <a:normAutofit/>
          </a:bodyPr>
          <a:lstStyle/>
          <a:p>
            <a:pPr algn="l"/>
            <a:r>
              <a:rPr lang="en-US" sz="4000" dirty="0" smtClean="0"/>
              <a:t>M</a:t>
            </a:r>
            <a:r>
              <a:rPr lang="sr-Latn-RS" sz="4000" dirty="0" smtClean="0"/>
              <a:t>otivacija za učenje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>
            <a:norm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</a:t>
            </a:r>
            <a:r>
              <a:rPr lang="sr-Latn-RS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NTRINZIČKA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unutrašnja</a:t>
            </a:r>
            <a:r>
              <a:rPr lang="sr-Latn-RS" sz="3600" dirty="0" smtClean="0"/>
              <a:t>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želja da se nešto radi i onda kad se ne mora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</a:t>
            </a:r>
            <a:r>
              <a:rPr lang="sr-Latn-RS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KSTRINZIČKA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spoljašnja</a:t>
            </a:r>
            <a:r>
              <a:rPr lang="sr-Latn-RS" sz="3600" dirty="0" smtClean="0"/>
              <a:t>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dirty="0" smtClean="0"/>
              <a:t>razne vrste 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potkrepljenja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/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 smtClean="0"/>
              <a:t>↑</a:t>
            </a:r>
            <a:r>
              <a:rPr lang="sr-Latn-RS" sz="2400" dirty="0" smtClean="0"/>
              <a:t>  </a:t>
            </a:r>
            <a:r>
              <a:rPr lang="sr-Latn-RS" dirty="0" smtClean="0"/>
              <a:t>obrnuto srazmerne </a:t>
            </a:r>
            <a:r>
              <a:rPr lang="sr-Latn-RS" sz="2400" dirty="0" smtClean="0"/>
              <a:t>(bez jednoznačnih rezultata)  	nagrada: predškolci  ↔ stariji</a:t>
            </a:r>
          </a:p>
          <a:p>
            <a:pPr marL="0" indent="0">
              <a:spcBef>
                <a:spcPts val="0"/>
              </a:spcBef>
              <a:buNone/>
            </a:pP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/>
          </a:bodyPr>
          <a:lstStyle/>
          <a:p>
            <a:pPr algn="l"/>
            <a:r>
              <a:rPr lang="en-US" sz="3600" dirty="0" smtClean="0"/>
              <a:t>P</a:t>
            </a:r>
            <a:r>
              <a:rPr lang="sr-Latn-RS" sz="3600" dirty="0" smtClean="0"/>
              <a:t>ovećavanje intrinzičke motivacije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</a:t>
            </a:r>
            <a:r>
              <a:rPr lang="sr-Latn-R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rilagođavanje interesovanjima učenika</a:t>
            </a:r>
          </a:p>
          <a:p>
            <a:pPr>
              <a:buNone/>
            </a:pPr>
            <a:r>
              <a:rPr lang="sr-Latn-RS" sz="2400" dirty="0" smtClean="0"/>
              <a:t>poznavanje relevantne supkulture </a:t>
            </a:r>
            <a:r>
              <a:rPr lang="sr-Latn-RS" sz="2000" dirty="0" smtClean="0"/>
              <a:t>(npr. profili književnika na FB)</a:t>
            </a:r>
          </a:p>
          <a:p>
            <a:pPr>
              <a:buNone/>
            </a:pPr>
            <a:r>
              <a:rPr lang="sr-Latn-RS" sz="2400" dirty="0" smtClean="0"/>
              <a:t>pažljivo sa zanimljivim a nevažnim materijalom </a:t>
            </a:r>
            <a:r>
              <a:rPr lang="sr-Latn-RS" sz="2000" dirty="0" smtClean="0"/>
              <a:t>(npr. humor)</a:t>
            </a:r>
          </a:p>
          <a:p>
            <a:pPr>
              <a:buNone/>
            </a:pPr>
            <a:r>
              <a:rPr lang="en-U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</a:t>
            </a:r>
            <a:r>
              <a:rPr lang="sr-Latn-R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vođenje raznolikosti u nastavu </a:t>
            </a:r>
          </a:p>
          <a:p>
            <a:pPr>
              <a:buNone/>
            </a:pPr>
            <a:r>
              <a:rPr lang="sr-Latn-RS" sz="2000" dirty="0" smtClean="0"/>
              <a:t>(npr. filmovi, gosti ...)</a:t>
            </a:r>
          </a:p>
          <a:p>
            <a:pPr>
              <a:buNone/>
            </a:pPr>
            <a:r>
              <a:rPr lang="en-U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</a:t>
            </a:r>
            <a:r>
              <a:rPr lang="sr-Latn-R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ktiviranje učenika i brza povratna informacija</a:t>
            </a:r>
          </a:p>
          <a:p>
            <a:pPr>
              <a:buNone/>
            </a:pPr>
            <a:r>
              <a:rPr lang="en-U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</a:t>
            </a:r>
            <a:r>
              <a:rPr lang="sr-Latn-R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odsticanje radoznalosti </a:t>
            </a:r>
          </a:p>
          <a:p>
            <a:pPr>
              <a:buNone/>
            </a:pPr>
            <a:r>
              <a:rPr lang="sr-Latn-RS" sz="2000" dirty="0" smtClean="0"/>
              <a:t>(npr. “deca nemaju maštu!”)  </a:t>
            </a:r>
            <a:r>
              <a:rPr lang="sr-Latn-RS" sz="2000" i="1" dirty="0" smtClean="0"/>
              <a:t>Deca ulaze u školu kao upitnici, a izlaze kao tačke </a:t>
            </a:r>
            <a:endParaRPr lang="sr-Latn-RS" i="1" dirty="0" smtClean="0"/>
          </a:p>
          <a:p>
            <a:pPr>
              <a:buNone/>
            </a:pPr>
            <a:r>
              <a:rPr lang="en-U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</a:t>
            </a:r>
            <a:r>
              <a:rPr lang="sr-Latn-R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ovezivanje gradiva sa ličnim životom učenika </a:t>
            </a:r>
          </a:p>
          <a:p>
            <a:pPr>
              <a:buNone/>
            </a:pPr>
            <a:r>
              <a:rPr lang="sr-Latn-RS" sz="2000" dirty="0" smtClean="0"/>
              <a:t>(npr. “pošta”)</a:t>
            </a:r>
          </a:p>
          <a:p>
            <a:pPr>
              <a:buNone/>
            </a:pPr>
            <a:r>
              <a:rPr lang="en-U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</a:t>
            </a:r>
            <a:r>
              <a:rPr lang="sr-Latn-R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omoć u postavljanju sopstvenih ciljeva </a:t>
            </a:r>
          </a:p>
          <a:p>
            <a:pPr>
              <a:buNone/>
            </a:pPr>
            <a:r>
              <a:rPr lang="sr-Latn-RS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kratkoročni, merljivi, specifični  →  jasna veza između zalaganja i uspeha</a:t>
            </a:r>
          </a:p>
          <a:p>
            <a:pPr>
              <a:buNone/>
            </a:pPr>
            <a:endParaRPr lang="sr-Latn-RS" dirty="0" smtClean="0"/>
          </a:p>
          <a:p>
            <a:pPr>
              <a:buNone/>
            </a:pPr>
            <a:endParaRPr lang="sr-Latn-RS" dirty="0" smtClean="0"/>
          </a:p>
          <a:p>
            <a:pPr>
              <a:buNone/>
            </a:pPr>
            <a:endParaRPr 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>
            <a:normAutofit/>
          </a:bodyPr>
          <a:lstStyle/>
          <a:p>
            <a:pPr algn="l"/>
            <a:r>
              <a:rPr lang="en-US" sz="4000" dirty="0" smtClean="0"/>
              <a:t>P</a:t>
            </a:r>
            <a:r>
              <a:rPr lang="sr-Latn-RS" sz="4000" dirty="0" smtClean="0"/>
              <a:t>ovećavanje ekstrinzičke motivacije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 lnSpcReduction="10000"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Potkrepljenja i povratne informacije kojih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nema u samom zadatku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agrađivanje  </a:t>
            </a:r>
            <a:r>
              <a:rPr lang="sr-Latn-RS" sz="2400" dirty="0" smtClean="0"/>
              <a:t>ocene, pohvale, posebne privilegije ... </a:t>
            </a:r>
            <a:endParaRPr lang="sr-Latn-RS" dirty="0" smtClean="0"/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najefikasnije za podsticanje </a:t>
            </a: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zalaganja  </a:t>
            </a:r>
            <a:r>
              <a:rPr lang="sr-Latn-RS" sz="2000" dirty="0" smtClean="0"/>
              <a:t>(vežbanje poznatog)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individualizovati kriterijume</a:t>
            </a:r>
            <a:endParaRPr lang="sr-Latn-RS" sz="1000" dirty="0" smtClean="0"/>
          </a:p>
          <a:p>
            <a:pPr marL="0" indent="0">
              <a:spcBef>
                <a:spcPts val="0"/>
              </a:spcBef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J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asne povratne informacije </a:t>
            </a: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specifične  (korisno za kasniji rad)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negativne - </a:t>
            </a:r>
            <a:r>
              <a:rPr lang="sr-Latn-RS" sz="2000" dirty="0" smtClean="0"/>
              <a:t>korisne ako se odnose na na ono što je učenik uradio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000" dirty="0" smtClean="0"/>
              <a:t>	 a ne na njegove sposobnosti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eposredne i česte povratne informacije </a:t>
            </a:r>
            <a:r>
              <a:rPr lang="sr-Latn-RS" dirty="0" smtClean="0"/>
              <a:t>	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neposredno posle zadatka </a:t>
            </a:r>
            <a:r>
              <a:rPr lang="sr-Latn-RS" sz="2000" dirty="0" smtClean="0"/>
              <a:t>(naročito za mlađu decu)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česti kraći testovi, mnogo pitanja za vreme časa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4562"/>
          </a:xfrm>
        </p:spPr>
        <p:txBody>
          <a:bodyPr/>
          <a:lstStyle/>
          <a:p>
            <a:pPr algn="l"/>
            <a:r>
              <a:rPr lang="en-US" dirty="0" smtClean="0"/>
              <a:t>M</a:t>
            </a:r>
            <a:r>
              <a:rPr lang="sr-Latn-RS" dirty="0" smtClean="0"/>
              <a:t>otivacija: definicija i teorije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lnSpcReduction="10000"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dirty="0" smtClean="0"/>
              <a:t>S</a:t>
            </a:r>
            <a:r>
              <a:rPr lang="sr-Latn-RS" dirty="0" smtClean="0"/>
              <a:t>tanje koje nas </a:t>
            </a:r>
            <a:r>
              <a:rPr lang="sr-Latn-RS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iznutra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sr-Latn-RS" dirty="0" smtClean="0"/>
              <a:t>pobuđuje na 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ponašanje</a:t>
            </a:r>
            <a:r>
              <a:rPr lang="sr-Latn-RS" dirty="0" smtClean="0"/>
              <a:t> usmereno na postizanje nekog 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cilja</a:t>
            </a:r>
          </a:p>
          <a:p>
            <a:pPr marL="0" indent="0">
              <a:spcBef>
                <a:spcPts val="0"/>
              </a:spcBef>
              <a:buFont typeface="Wingdings" pitchFamily="2" charset="2"/>
              <a:buChar char="Ø"/>
            </a:pP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eorije potreba</a:t>
            </a:r>
          </a:p>
          <a:p>
            <a:pPr marL="0" indent="0">
              <a:spcBef>
                <a:spcPts val="0"/>
              </a:spcBef>
              <a:buFont typeface="Wingdings" pitchFamily="2" charset="2"/>
              <a:buChar char="Ø"/>
            </a:pP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ognitivističke teorije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</a:t>
            </a:r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ognitivne teorije  </a:t>
            </a:r>
            <a:r>
              <a:rPr lang="sr-Latn-RS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(usklađenost, obrada informacija, očekivanja)</a:t>
            </a:r>
          </a:p>
          <a:p>
            <a:pPr marL="400050" lvl="1" indent="0">
              <a:spcBef>
                <a:spcPts val="0"/>
              </a:spcBef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tribucione teorije </a:t>
            </a:r>
          </a:p>
          <a:p>
            <a:pPr marL="400050" lvl="1" indent="0">
              <a:spcBef>
                <a:spcPts val="0"/>
              </a:spcBef>
              <a:buNone/>
            </a:pPr>
            <a:r>
              <a:rPr lang="sr-Latn-RS" sz="2400" dirty="0" smtClean="0"/>
              <a:t>motivi zavise od </a:t>
            </a: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percepcije uzroka </a:t>
            </a:r>
            <a:r>
              <a:rPr lang="sr-Latn-RS" sz="2400" dirty="0" smtClean="0"/>
              <a:t>uspeha/neuspeha) u prošlim aktivnostima</a:t>
            </a:r>
          </a:p>
          <a:p>
            <a:pPr marL="400050" lvl="1" indent="0">
              <a:spcBef>
                <a:spcPts val="0"/>
              </a:spcBef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ocijalno-kognitivne teorije </a:t>
            </a:r>
          </a:p>
          <a:p>
            <a:pPr marL="400050" lvl="1" indent="0">
              <a:spcBef>
                <a:spcPts val="0"/>
              </a:spcBef>
              <a:buNone/>
            </a:pPr>
            <a:r>
              <a:rPr lang="sr-Latn-RS" sz="2400" dirty="0" smtClean="0"/>
              <a:t>motivi zavise od </a:t>
            </a: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očekivanja uspešnosti/neuspešnosti</a:t>
            </a:r>
            <a:r>
              <a:rPr lang="sr-Latn-RS" sz="2400" dirty="0" smtClean="0"/>
              <a:t> u budućnosti</a:t>
            </a:r>
          </a:p>
          <a:p>
            <a:pPr marL="0" indent="0">
              <a:spcBef>
                <a:spcPts val="0"/>
              </a:spcBef>
              <a:buNone/>
            </a:pP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45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52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pPr algn="l"/>
            <a:r>
              <a:rPr lang="en-US" dirty="0" smtClean="0"/>
              <a:t>T</a:t>
            </a:r>
            <a:r>
              <a:rPr lang="sr-Latn-RS" dirty="0" smtClean="0"/>
              <a:t>eorije potreba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eorija nagona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/>
              <a:t>t</a:t>
            </a:r>
            <a:r>
              <a:rPr lang="sr-Latn-RS" sz="2800" dirty="0" smtClean="0"/>
              <a:t>ežnja ka (organskoj) </a:t>
            </a:r>
            <a:r>
              <a:rPr lang="sr-Latn-RS" sz="2800" i="1" dirty="0" smtClean="0"/>
              <a:t>homeostazi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000" dirty="0"/>
              <a:t>n</a:t>
            </a:r>
            <a:r>
              <a:rPr lang="sr-Latn-RS" sz="2000" dirty="0" smtClean="0"/>
              <a:t>e može da objasni (ljudske) težnje za ostvarenjem </a:t>
            </a:r>
            <a:r>
              <a:rPr lang="sr-Latn-RS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dugoročih ciljeva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2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eorija socijalnih potreba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 smtClean="0"/>
              <a:t>H. Murray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800" dirty="0"/>
              <a:t>O</a:t>
            </a:r>
            <a:r>
              <a:rPr lang="sr-Latn-RS" sz="2800" dirty="0" smtClean="0"/>
              <a:t>snovni motivi su </a:t>
            </a:r>
            <a:r>
              <a:rPr lang="sr-Latn-RS" sz="2800" i="1" dirty="0" smtClean="0"/>
              <a:t>socijalne potrebe</a:t>
            </a:r>
            <a:r>
              <a:rPr lang="sr-Latn-RS" sz="2800" dirty="0" smtClean="0"/>
              <a:t>, koje se doživljavaju kao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neravnoteža na psihološkom nivou 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800" dirty="0" smtClean="0"/>
              <a:t>P</a:t>
            </a:r>
            <a:r>
              <a:rPr lang="sr-Latn-RS" sz="2800" dirty="0" smtClean="0"/>
              <a:t>rvi istakao važnost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potrebe za postignućem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2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>
            <a:normAutofit fontScale="90000"/>
          </a:bodyPr>
          <a:lstStyle/>
          <a:p>
            <a:pPr algn="l"/>
            <a:r>
              <a:rPr lang="sr-Latn-RS" dirty="0"/>
              <a:t>A</a:t>
            </a:r>
            <a:r>
              <a:rPr lang="sr-Latn-RS" dirty="0" smtClean="0"/>
              <a:t>. Maslow: teorija 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hijerarhije potreba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/>
          <a:lstStyle/>
          <a:p>
            <a:pPr>
              <a:buNone/>
            </a:pPr>
            <a:r>
              <a:rPr lang="en-US" sz="2400" dirty="0" smtClean="0"/>
              <a:t>V</a:t>
            </a:r>
            <a:r>
              <a:rPr lang="sr-Latn-RS" sz="2400" dirty="0" smtClean="0"/>
              <a:t>ećina ponašanja je </a:t>
            </a: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višestruko</a:t>
            </a:r>
            <a:r>
              <a:rPr lang="sr-Latn-RS" sz="2400" dirty="0" smtClean="0"/>
              <a:t> motivisana</a:t>
            </a:r>
          </a:p>
          <a:p>
            <a:pPr>
              <a:buNone/>
            </a:pPr>
            <a:r>
              <a:rPr lang="sr-Latn-R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</a:t>
            </a:r>
            <a:r>
              <a:rPr lang="sr-Latn-RS" sz="24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snovne</a:t>
            </a:r>
            <a:r>
              <a:rPr lang="sr-Latn-RS" sz="2400" dirty="0" smtClean="0"/>
              <a:t> potrebe</a:t>
            </a:r>
          </a:p>
          <a:p>
            <a:pPr>
              <a:buNone/>
            </a:pPr>
            <a:r>
              <a:rPr lang="sr-Latn-RS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</a:t>
            </a:r>
            <a:r>
              <a:rPr lang="sr-Latn-RS" sz="2400" b="1" dirty="0" smtClean="0">
                <a:solidFill>
                  <a:srgbClr val="00B0F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sihološke</a:t>
            </a:r>
            <a:r>
              <a:rPr lang="sr-Latn-RS" sz="2400" dirty="0" smtClean="0"/>
              <a:t> potrebe</a:t>
            </a:r>
          </a:p>
          <a:p>
            <a:pPr>
              <a:buNone/>
            </a:pPr>
            <a:r>
              <a:rPr lang="sr-Latn-RS" sz="2400" dirty="0"/>
              <a:t>p</a:t>
            </a:r>
            <a:r>
              <a:rPr lang="sr-Latn-RS" sz="2400" dirty="0" smtClean="0"/>
              <a:t>otrebe </a:t>
            </a:r>
            <a:r>
              <a:rPr lang="sr-Latn-RS" sz="2400" b="1" dirty="0" smtClean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uskraćenosti</a:t>
            </a:r>
          </a:p>
          <a:p>
            <a:pPr>
              <a:buNone/>
            </a:pPr>
            <a:endParaRPr lang="sr-Latn-RS" sz="2000" dirty="0" smtClean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endParaRPr lang="en-US" sz="2400" b="1" dirty="0" smtClean="0">
              <a:solidFill>
                <a:schemeClr val="bg1"/>
              </a:solidFill>
            </a:endParaRPr>
          </a:p>
          <a:p>
            <a:pPr>
              <a:buNone/>
            </a:pPr>
            <a:endParaRPr lang="en-US" dirty="0"/>
          </a:p>
        </p:txBody>
      </p:sp>
      <p:sp>
        <p:nvSpPr>
          <p:cNvPr id="5" name="Isosceles Triangle 4"/>
          <p:cNvSpPr/>
          <p:nvPr/>
        </p:nvSpPr>
        <p:spPr>
          <a:xfrm>
            <a:off x="990600" y="2286000"/>
            <a:ext cx="6019800" cy="3657600"/>
          </a:xfrm>
          <a:prstGeom prst="triangle">
            <a:avLst/>
          </a:prstGeom>
          <a:noFill/>
          <a:ln w="571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096000" y="3657600"/>
            <a:ext cx="1524000" cy="45720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sr-Latn-RS" sz="2400" b="1" dirty="0" smtClean="0">
              <a:solidFill>
                <a:schemeClr val="bg1"/>
              </a:solidFill>
            </a:endParaRPr>
          </a:p>
          <a:p>
            <a:r>
              <a:rPr lang="sr-Latn-RS" sz="2400" b="1" dirty="0" smtClean="0">
                <a:solidFill>
                  <a:schemeClr val="bg1"/>
                </a:solidFill>
              </a:rPr>
              <a:t>sigurnost</a:t>
            </a:r>
            <a:endParaRPr lang="en-US" sz="2400" b="1" dirty="0" smtClean="0">
              <a:solidFill>
                <a:schemeClr val="bg1"/>
              </a:solidFill>
            </a:endParaRPr>
          </a:p>
          <a:p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5562600" y="3048000"/>
            <a:ext cx="1524000" cy="45720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r-Latn-RS" sz="2400" b="1" dirty="0" smtClean="0">
                <a:solidFill>
                  <a:schemeClr val="bg1"/>
                </a:solidFill>
              </a:rPr>
              <a:t>fiziološke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6477000" y="2286000"/>
            <a:ext cx="16764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r-Latn-RS" sz="2400" b="1" dirty="0" smtClean="0">
                <a:solidFill>
                  <a:schemeClr val="bg1"/>
                </a:solidFill>
              </a:rPr>
              <a:t>pripadanje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6781800" y="4267200"/>
            <a:ext cx="2209800" cy="457200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r-Latn-RS" sz="2400" b="1" dirty="0" smtClean="0">
                <a:solidFill>
                  <a:schemeClr val="bg1"/>
                </a:solidFill>
              </a:rPr>
              <a:t>samoostvarenje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7239000" y="3048000"/>
            <a:ext cx="1676400" cy="457200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r-Latn-RS" sz="2400" b="1" dirty="0" smtClean="0">
                <a:solidFill>
                  <a:schemeClr val="bg1"/>
                </a:solidFill>
              </a:rPr>
              <a:t>uvažavanje</a:t>
            </a:r>
            <a:r>
              <a:rPr lang="sr-Latn-RS" sz="2400" b="1" dirty="0" smtClean="0">
                <a:solidFill>
                  <a:schemeClr val="tx1"/>
                </a:solidFill>
              </a:rPr>
              <a:t> </a:t>
            </a:r>
            <a:endParaRPr lang="en-US" sz="2400" b="1" dirty="0">
              <a:solidFill>
                <a:schemeClr val="tx1"/>
              </a:solidFill>
            </a:endParaRPr>
          </a:p>
        </p:txBody>
      </p:sp>
      <p:sp>
        <p:nvSpPr>
          <p:cNvPr id="18" name="Trapezoid 17"/>
          <p:cNvSpPr/>
          <p:nvPr/>
        </p:nvSpPr>
        <p:spPr>
          <a:xfrm>
            <a:off x="990600" y="4800600"/>
            <a:ext cx="6019800" cy="1143000"/>
          </a:xfrm>
          <a:prstGeom prst="trapezoid">
            <a:avLst>
              <a:gd name="adj" fmla="val 81410"/>
            </a:avLst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rapezoid 18"/>
          <p:cNvSpPr/>
          <p:nvPr/>
        </p:nvSpPr>
        <p:spPr>
          <a:xfrm>
            <a:off x="990600" y="3810000"/>
            <a:ext cx="6019800" cy="2133600"/>
          </a:xfrm>
          <a:prstGeom prst="trapezoid">
            <a:avLst>
              <a:gd name="adj" fmla="val 85051"/>
            </a:avLst>
          </a:prstGeom>
          <a:noFill/>
          <a:ln w="57150"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-0.28334 0.35522 " pathEditMode="relative" ptsTypes="AA">
                                      <p:cBhvr>
                                        <p:cTn id="42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-0.34167 0.17762 " pathEditMode="relative" ptsTypes="AA">
                                      <p:cBhvr>
                                        <p:cTn id="46" dur="2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-0.38333 0.29972 " pathEditMode="relative" ptsTypes="AA">
                                      <p:cBhvr>
                                        <p:cTn id="50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-0.46666 0.11101 " pathEditMode="relative" ptsTypes="AA">
                                      <p:cBhvr>
                                        <p:cTn id="54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-0.43334 -0.16651 " pathEditMode="relative" ptsTypes="AA">
                                      <p:cBhvr>
                                        <p:cTn id="58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0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0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2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11" grpId="0" animBg="1"/>
      <p:bldP spid="11" grpId="1" animBg="1"/>
      <p:bldP spid="13" grpId="0" animBg="1"/>
      <p:bldP spid="13" grpId="1" animBg="1"/>
      <p:bldP spid="14" grpId="0" animBg="1"/>
      <p:bldP spid="14" grpId="1" animBg="1"/>
      <p:bldP spid="15" grpId="0" animBg="1"/>
      <p:bldP spid="15" grpId="1" animBg="1"/>
      <p:bldP spid="16" grpId="0" animBg="1"/>
      <p:bldP spid="16" grpId="1" animBg="1"/>
      <p:bldP spid="18" grpId="1" animBg="1"/>
      <p:bldP spid="19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pPr algn="l"/>
            <a:r>
              <a:rPr lang="en-US" dirty="0" smtClean="0"/>
              <a:t>P</a:t>
            </a:r>
            <a:r>
              <a:rPr lang="sr-Latn-RS" dirty="0" smtClean="0"/>
              <a:t>romenljivost i sticanje motiva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>
            <a:normAutofit/>
          </a:bodyPr>
          <a:lstStyle/>
          <a:p>
            <a:pPr marL="0" indent="0">
              <a:spcBef>
                <a:spcPts val="0"/>
              </a:spcBef>
              <a:buNone/>
            </a:pPr>
            <a:r>
              <a:rPr lang="en-US" sz="2800" dirty="0" smtClean="0"/>
              <a:t>H</a:t>
            </a:r>
            <a:r>
              <a:rPr lang="sr-Latn-RS" sz="2800" dirty="0" smtClean="0"/>
              <a:t>ijerarhija je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promenljiva</a:t>
            </a:r>
            <a:r>
              <a:rPr lang="sr-Latn-RS" sz="2800" dirty="0" smtClean="0"/>
              <a:t> u određenim situacijama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800" dirty="0" smtClean="0"/>
              <a:t>M</a:t>
            </a:r>
            <a:r>
              <a:rPr lang="sr-Latn-RS" sz="2800" dirty="0" smtClean="0"/>
              <a:t>otivi se mogu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sticati i menjati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800" dirty="0" smtClean="0"/>
              <a:t>M</a:t>
            </a:r>
            <a:r>
              <a:rPr lang="sr-Latn-RS" sz="2800" dirty="0" smtClean="0"/>
              <a:t>enjanje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načina zadovoljenja </a:t>
            </a:r>
            <a:r>
              <a:rPr lang="sr-Latn-RS" sz="2800" dirty="0" smtClean="0"/>
              <a:t>motiva pod uticajem </a:t>
            </a:r>
            <a:r>
              <a:rPr lang="sr-Latn-RS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socijalizacije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1400" i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sz="36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</a:t>
            </a:r>
            <a:r>
              <a:rPr lang="sr-Latn-RS" sz="36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unkcionalna autonomija motiva</a:t>
            </a:r>
            <a:r>
              <a:rPr lang="sr-Latn-RS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sr-Latn-RS" sz="2800" dirty="0" smtClean="0"/>
              <a:t>(G. Allport)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800" dirty="0" smtClean="0"/>
              <a:t>P</a:t>
            </a:r>
            <a:r>
              <a:rPr lang="sr-Latn-RS" sz="2800" dirty="0" smtClean="0"/>
              <a:t>onašanje koje je prvobitno bilo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sredstvo</a:t>
            </a:r>
            <a:r>
              <a:rPr lang="sr-Latn-RS" sz="2800" dirty="0" smtClean="0"/>
              <a:t> za zadovljenje nekog motiva vremenom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može postati cilj</a:t>
            </a:r>
            <a:r>
              <a:rPr lang="sr-Latn-RS" sz="2800" dirty="0" smtClean="0"/>
              <a:t> za sebe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3600" dirty="0" smtClean="0"/>
              <a:t>S</a:t>
            </a:r>
            <a:r>
              <a:rPr lang="sr-Latn-RS" sz="3600" dirty="0" smtClean="0"/>
              <a:t>ticanje motiva </a:t>
            </a:r>
            <a:r>
              <a:rPr lang="sr-Latn-RS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USLOVLJAVANJEM</a:t>
            </a:r>
            <a:r>
              <a:rPr lang="sr-Latn-RS" sz="3600" dirty="0" smtClean="0"/>
              <a:t>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hranjenje  →  ljubav </a:t>
            </a:r>
            <a:r>
              <a:rPr lang="sr-Latn-RS" sz="2400" dirty="0" smtClean="0"/>
              <a:t>prema majci </a:t>
            </a:r>
            <a:endParaRPr lang="sr-Latn-RS" sz="2400" dirty="0" smtClean="0"/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pozitivna </a:t>
            </a:r>
            <a:r>
              <a:rPr lang="sr-Latn-RS" sz="2400" dirty="0" smtClean="0"/>
              <a:t>osećanja prema </a:t>
            </a:r>
            <a:r>
              <a:rPr lang="sr-Latn-RS" sz="2400" dirty="0" smtClean="0"/>
              <a:t>učiteljici </a:t>
            </a:r>
            <a:r>
              <a:rPr lang="sr-Latn-RS" sz="2400" dirty="0" smtClean="0"/>
              <a:t> →  želja </a:t>
            </a:r>
            <a:r>
              <a:rPr lang="sr-Latn-RS" sz="2400" dirty="0" smtClean="0"/>
              <a:t>da se uči </a:t>
            </a:r>
            <a:endParaRPr lang="sr-Latn-RS" sz="2400" dirty="0" smtClean="0"/>
          </a:p>
          <a:p>
            <a:pPr marL="0" indent="0">
              <a:spcBef>
                <a:spcPts val="0"/>
              </a:spcBef>
              <a:buNone/>
            </a:pPr>
            <a:endParaRPr lang="sr-Latn-RS" sz="2800" dirty="0" smtClean="0"/>
          </a:p>
          <a:p>
            <a:pPr marL="0" indent="0">
              <a:spcBef>
                <a:spcPts val="0"/>
              </a:spcBef>
              <a:buNone/>
            </a:pP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5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>
            <a:normAutofit/>
          </a:bodyPr>
          <a:lstStyle/>
          <a:p>
            <a:pPr algn="l"/>
            <a:r>
              <a:rPr lang="en-US" sz="4000" dirty="0" smtClean="0"/>
              <a:t>K</a:t>
            </a:r>
            <a:r>
              <a:rPr lang="sr-Latn-RS" sz="4000" dirty="0" smtClean="0"/>
              <a:t>ognitivne teorije  </a:t>
            </a:r>
            <a:r>
              <a:rPr lang="sr-Latn-RS" sz="3600" dirty="0" smtClean="0"/>
              <a:t>(1)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/>
          <a:lstStyle/>
          <a:p>
            <a:pPr>
              <a:buNone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</a:t>
            </a:r>
            <a:r>
              <a:rPr lang="sr-Latn-R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eorije očekivanja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 smtClean="0"/>
              <a:t>O</a:t>
            </a:r>
            <a:r>
              <a:rPr lang="sr-Latn-RS" sz="2400" dirty="0" smtClean="0"/>
              <a:t>slonac na klasične teorije potreba, </a:t>
            </a: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kognitivna dimenzija </a:t>
            </a:r>
            <a:r>
              <a:rPr lang="sr-Latn-RS" sz="2400" dirty="0" smtClean="0"/>
              <a:t> </a:t>
            </a: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ključ </a:t>
            </a:r>
            <a:r>
              <a:rPr lang="sr-Latn-RS" sz="2400" dirty="0" smtClean="0"/>
              <a:t>za razumevanje ponašanja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2800" dirty="0" smtClean="0"/>
          </a:p>
          <a:p>
            <a:pPr marL="0" indent="0">
              <a:spcBef>
                <a:spcPts val="0"/>
              </a:spcBef>
              <a:buFont typeface="Wingdings" pitchFamily="2" charset="2"/>
              <a:buChar char="Ø"/>
            </a:pP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eorija  motivacije za postignućem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</a:t>
            </a:r>
            <a:r>
              <a:rPr lang="en-US" sz="2400" dirty="0" smtClean="0"/>
              <a:t>T</a:t>
            </a:r>
            <a:r>
              <a:rPr lang="sr-Latn-RS" sz="2400" dirty="0" smtClean="0"/>
              <a:t>ežnja za uspehom =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000" dirty="0" smtClean="0"/>
              <a:t>	motiv  uspeha x verovatnost uspeha x privlačnost cilja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</a:t>
            </a:r>
            <a:r>
              <a:rPr lang="en-US" sz="2400" dirty="0" smtClean="0"/>
              <a:t>T</a:t>
            </a:r>
            <a:r>
              <a:rPr lang="sr-Latn-RS" sz="2400" dirty="0" smtClean="0"/>
              <a:t>ežnja za izbegavanjem neuspeha  =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000" dirty="0" smtClean="0"/>
              <a:t>	motiv  izbegavanja neuspeha x verovatnost neuspeha x odbojnost 	neuspeha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Motivacija za postignućem =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/>
              <a:t>	težnja za uspehom – težnja za izbegavanjem neuspeha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/>
          <a:lstStyle/>
          <a:p>
            <a:pPr algn="l"/>
            <a:r>
              <a:rPr lang="en-US" sz="4000" dirty="0" smtClean="0"/>
              <a:t>K</a:t>
            </a:r>
            <a:r>
              <a:rPr lang="sr-Latn-RS" sz="4000" dirty="0" smtClean="0"/>
              <a:t>ognitivne teorije 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334000"/>
          </a:xfrm>
        </p:spPr>
        <p:txBody>
          <a:bodyPr>
            <a:normAutofit/>
          </a:bodyPr>
          <a:lstStyle/>
          <a:p>
            <a:pPr marL="0" indent="0">
              <a:spcBef>
                <a:spcPts val="0"/>
              </a:spcBef>
              <a:buFont typeface="Wingdings" pitchFamily="2" charset="2"/>
              <a:buChar char="Ø"/>
            </a:pP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eorija sopstvene vrednosti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</a:t>
            </a: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ercepcija sopstvenih sposobnosti </a:t>
            </a:r>
            <a:r>
              <a:rPr lang="sr-Latn-RS" sz="2400" dirty="0" smtClean="0"/>
              <a:t>(da se postigne uspeh i izbegne neuspeh)  je </a:t>
            </a: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glavni činilac motivacije za postignućem			             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			motiv za postizanje uspeha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			   nizak                        visok	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motiv za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izbegavanje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neuspeha</a:t>
            </a:r>
            <a:endParaRPr lang="en-US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2286000" y="3733800"/>
          <a:ext cx="6096000" cy="2362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/>
                <a:gridCol w="3048000"/>
                <a:gridCol w="2133600"/>
              </a:tblGrid>
              <a:tr h="1172954">
                <a:tc>
                  <a:txBody>
                    <a:bodyPr/>
                    <a:lstStyle/>
                    <a:p>
                      <a:r>
                        <a:rPr lang="sr-Latn-RS" sz="2400" b="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nizak</a:t>
                      </a:r>
                      <a:endParaRPr lang="en-US" sz="2400" b="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sr-Latn-RS" sz="2400" dirty="0" smtClean="0"/>
                        <a:t>preterano</a:t>
                      </a:r>
                      <a:r>
                        <a:rPr lang="sr-Latn-RS" sz="2400" baseline="0" dirty="0" smtClean="0"/>
                        <a:t>  ravnodušni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sz="2400" dirty="0" smtClean="0"/>
                        <a:t>usmereni</a:t>
                      </a:r>
                      <a:r>
                        <a:rPr lang="sr-Latn-RS" sz="2400" baseline="0" dirty="0" smtClean="0"/>
                        <a:t>  ka uspehu</a:t>
                      </a:r>
                      <a:endParaRPr lang="en-US" sz="2400" dirty="0"/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1189246">
                <a:tc>
                  <a:txBody>
                    <a:bodyPr/>
                    <a:lstStyle/>
                    <a:p>
                      <a:r>
                        <a:rPr lang="sr-Latn-RS" sz="2400" b="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visok</a:t>
                      </a:r>
                      <a:r>
                        <a:rPr lang="sr-Latn-RS" sz="2800" b="1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endParaRPr lang="en-US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sr-Latn-RS" sz="2400" b="1" dirty="0" smtClean="0">
                          <a:solidFill>
                            <a:schemeClr val="bg1"/>
                          </a:solidFill>
                        </a:rPr>
                        <a:t>usmereni  ka  izbegavanju neuspeha</a:t>
                      </a:r>
                      <a:endParaRPr lang="en-US" sz="24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sz="2400" b="1" dirty="0" smtClean="0">
                          <a:solidFill>
                            <a:schemeClr val="bg1"/>
                          </a:solidFill>
                        </a:rPr>
                        <a:t>preterano ambiciozni</a:t>
                      </a:r>
                      <a:endParaRPr lang="en-US" sz="24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>
            <a:normAutofit/>
          </a:bodyPr>
          <a:lstStyle/>
          <a:p>
            <a:pPr algn="l"/>
            <a:r>
              <a:rPr lang="en-US" sz="4000" dirty="0" smtClean="0"/>
              <a:t>A</a:t>
            </a:r>
            <a:r>
              <a:rPr lang="sr-Latn-RS" sz="4000" dirty="0" smtClean="0"/>
              <a:t>tribuciona teorija </a:t>
            </a:r>
            <a:r>
              <a:rPr lang="sr-Latn-RS" sz="3600" dirty="0" smtClean="0"/>
              <a:t>(1)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en-US" sz="2800" dirty="0" smtClean="0"/>
              <a:t>M</a:t>
            </a:r>
            <a:r>
              <a:rPr lang="sr-Latn-RS" sz="2800" dirty="0" smtClean="0"/>
              <a:t>otivacija je određena načinom na koji 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tumačimo uzroke </a:t>
            </a:r>
            <a:r>
              <a:rPr lang="sr-Latn-RS" sz="2800" dirty="0" smtClean="0"/>
              <a:t>svog postignuća 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Č</a:t>
            </a:r>
            <a:r>
              <a:rPr lang="sr-Latn-R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emu se pripisuje uspeh/neuspeh?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/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/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/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/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/>
          </a:p>
          <a:p>
            <a:pPr marL="0" indent="0">
              <a:spcBef>
                <a:spcPts val="0"/>
              </a:spcBef>
              <a:buNone/>
            </a:pPr>
            <a:endParaRPr lang="sr-Latn-RS" sz="2800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228600" y="2743200"/>
            <a:ext cx="2895600" cy="2438400"/>
          </a:xfrm>
          <a:prstGeom prst="rect">
            <a:avLst/>
          </a:prstGeom>
          <a:noFill/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sr-Latn-RS" sz="24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stabilnom </a:t>
            </a:r>
            <a:r>
              <a:rPr lang="sr-Latn-RS" sz="2400" dirty="0" smtClean="0">
                <a:solidFill>
                  <a:schemeClr val="tx1"/>
                </a:solidFill>
              </a:rPr>
              <a:t>uzroku  </a:t>
            </a:r>
          </a:p>
          <a:p>
            <a:r>
              <a:rPr lang="sr-Latn-RS" sz="2000" dirty="0" smtClean="0">
                <a:solidFill>
                  <a:schemeClr val="tx1"/>
                </a:solidFill>
              </a:rPr>
              <a:t>sposobnosti, težina zadatka</a:t>
            </a:r>
          </a:p>
          <a:p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nestabilnom </a:t>
            </a:r>
            <a:r>
              <a:rPr lang="sr-Latn-RS" sz="2400" dirty="0" smtClean="0">
                <a:solidFill>
                  <a:schemeClr val="tx1"/>
                </a:solidFill>
              </a:rPr>
              <a:t>uzroku</a:t>
            </a:r>
          </a:p>
          <a:p>
            <a:r>
              <a:rPr lang="sr-Latn-RS" sz="2000" dirty="0" smtClean="0">
                <a:solidFill>
                  <a:schemeClr val="tx1"/>
                </a:solidFill>
              </a:rPr>
              <a:t>trenutno zalaganje, sreća</a:t>
            </a:r>
          </a:p>
          <a:p>
            <a:r>
              <a:rPr lang="sr-Latn-RS" sz="2400" dirty="0" smtClean="0">
                <a:solidFill>
                  <a:schemeClr val="tx1"/>
                </a:solidFill>
              </a:rPr>
              <a:t>uticaj na </a:t>
            </a:r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OČEKIVANJA</a:t>
            </a:r>
            <a:r>
              <a:rPr lang="sr-Latn-RS" sz="2400" dirty="0" smtClean="0">
                <a:solidFill>
                  <a:schemeClr val="tx1"/>
                </a:solidFill>
              </a:rPr>
              <a:t> </a:t>
            </a:r>
          </a:p>
          <a:p>
            <a:endParaRPr lang="sr-Latn-RS" sz="24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276600" y="2743200"/>
            <a:ext cx="2667000" cy="2133600"/>
          </a:xfrm>
          <a:prstGeom prst="rect">
            <a:avLst/>
          </a:prstGeom>
          <a:noFill/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sr-Latn-RS" sz="24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sr-Latn-RS" sz="24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unutrašnjem </a:t>
            </a:r>
            <a:r>
              <a:rPr lang="sr-Latn-RS" sz="2400" dirty="0" smtClean="0">
                <a:solidFill>
                  <a:schemeClr val="tx1"/>
                </a:solidFill>
              </a:rPr>
              <a:t>uzroku</a:t>
            </a:r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</a:p>
          <a:p>
            <a:r>
              <a:rPr lang="sr-Latn-RS" sz="2000" dirty="0" smtClean="0">
                <a:solidFill>
                  <a:schemeClr val="tx1"/>
                </a:solidFill>
              </a:rPr>
              <a:t>sposobnosti, trud</a:t>
            </a:r>
          </a:p>
          <a:p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spoljašnjem </a:t>
            </a:r>
            <a:r>
              <a:rPr lang="sr-Latn-RS" sz="2400" dirty="0" smtClean="0">
                <a:solidFill>
                  <a:schemeClr val="tx1"/>
                </a:solidFill>
              </a:rPr>
              <a:t>uzroku</a:t>
            </a:r>
          </a:p>
          <a:p>
            <a:r>
              <a:rPr lang="sr-Latn-RS" sz="2000" dirty="0" smtClean="0">
                <a:solidFill>
                  <a:schemeClr val="tx1"/>
                </a:solidFill>
              </a:rPr>
              <a:t>stav učitelja, sreća</a:t>
            </a:r>
          </a:p>
          <a:p>
            <a:endParaRPr lang="sr-Latn-RS" sz="1600" dirty="0" smtClean="0">
              <a:solidFill>
                <a:schemeClr val="tx1"/>
              </a:solidFill>
            </a:endParaRPr>
          </a:p>
          <a:p>
            <a:endParaRPr lang="sr-Latn-RS" sz="800" dirty="0" smtClean="0">
              <a:solidFill>
                <a:schemeClr val="tx1"/>
              </a:solidFill>
            </a:endParaRPr>
          </a:p>
          <a:p>
            <a:r>
              <a:rPr lang="sr-Latn-RS" sz="2400" dirty="0" smtClean="0">
                <a:solidFill>
                  <a:schemeClr val="tx1"/>
                </a:solidFill>
              </a:rPr>
              <a:t>uticaj na </a:t>
            </a:r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OSEĆANJA</a:t>
            </a:r>
            <a:r>
              <a:rPr lang="sr-Latn-RS" sz="2400" dirty="0" smtClean="0">
                <a:solidFill>
                  <a:schemeClr val="tx1"/>
                </a:solidFill>
              </a:rPr>
              <a:t> </a:t>
            </a:r>
          </a:p>
          <a:p>
            <a:endParaRPr lang="sr-Latn-RS" sz="24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6096000" y="2743200"/>
            <a:ext cx="2819400" cy="2438400"/>
          </a:xfrm>
          <a:prstGeom prst="rect">
            <a:avLst/>
          </a:prstGeom>
          <a:noFill/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sr-Latn-RS" sz="24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sr-Latn-RS" sz="2400" dirty="0" smtClean="0">
                <a:solidFill>
                  <a:schemeClr val="tx1"/>
                </a:solidFill>
              </a:rPr>
              <a:t>uzroku koji </a:t>
            </a:r>
            <a:r>
              <a:rPr lang="sr-Latn-RS" sz="2400" dirty="0" smtClean="0">
                <a:solidFill>
                  <a:schemeClr val="tx1"/>
                </a:solidFill>
              </a:rPr>
              <a:t>se</a:t>
            </a:r>
            <a:endParaRPr lang="sr-Latn-RS" sz="2400" dirty="0" smtClean="0">
              <a:solidFill>
                <a:schemeClr val="tx1"/>
              </a:solidFill>
            </a:endParaRPr>
          </a:p>
          <a:p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može </a:t>
            </a:r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kontrolisati</a:t>
            </a:r>
          </a:p>
          <a:p>
            <a:r>
              <a:rPr lang="sr-Latn-RS" sz="2000" dirty="0" smtClean="0">
                <a:solidFill>
                  <a:schemeClr val="tx1"/>
                </a:solidFill>
              </a:rPr>
              <a:t>trud, podrška drugih</a:t>
            </a:r>
          </a:p>
          <a:p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ne </a:t>
            </a:r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može kontrolisati</a:t>
            </a:r>
            <a:endParaRPr lang="sr-Latn-RS" sz="24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sr-Latn-RS" sz="2000" dirty="0" smtClean="0">
                <a:solidFill>
                  <a:schemeClr val="tx1"/>
                </a:solidFill>
              </a:rPr>
              <a:t>sposobnosti, sreća</a:t>
            </a:r>
          </a:p>
          <a:p>
            <a:r>
              <a:rPr lang="sr-Latn-RS" sz="2400" dirty="0" smtClean="0">
                <a:solidFill>
                  <a:schemeClr val="tx1"/>
                </a:solidFill>
              </a:rPr>
              <a:t>uticaj na </a:t>
            </a:r>
            <a:r>
              <a:rPr lang="sr-Latn-RS" sz="24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PONAŠANJE</a:t>
            </a:r>
            <a:r>
              <a:rPr lang="sr-Latn-RS" sz="2400" dirty="0" smtClean="0">
                <a:solidFill>
                  <a:schemeClr val="tx1"/>
                </a:solidFill>
              </a:rPr>
              <a:t> </a:t>
            </a:r>
          </a:p>
          <a:p>
            <a:endParaRPr lang="sr-Latn-RS" sz="2400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8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9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10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10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10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0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5" dur="5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6" fill="hold">
                      <p:stCondLst>
                        <p:cond delay="indefinite"/>
                      </p:stCondLst>
                      <p:childTnLst>
                        <p:par>
                          <p:cTn id="107" fill="hold">
                            <p:stCondLst>
                              <p:cond delay="0"/>
                            </p:stCondLst>
                            <p:childTnLst>
                              <p:par>
                                <p:cTn id="10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10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5" dur="10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>
            <a:normAutofit/>
          </a:bodyPr>
          <a:lstStyle/>
          <a:p>
            <a:pPr algn="l"/>
            <a:r>
              <a:rPr lang="en-US" sz="4000" dirty="0" smtClean="0"/>
              <a:t>A</a:t>
            </a:r>
            <a:r>
              <a:rPr lang="sr-Latn-RS" sz="4000" dirty="0" smtClean="0"/>
              <a:t>tribuciona teorija </a:t>
            </a:r>
            <a:r>
              <a:rPr lang="sr-Latn-RS" sz="3600" dirty="0" smtClean="0"/>
              <a:t>(2)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143000"/>
            <a:ext cx="8763000" cy="5334000"/>
          </a:xfrm>
        </p:spPr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				       </a:t>
            </a:r>
            <a:r>
              <a:rPr lang="sr-Latn-R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MESTO </a:t>
            </a: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uzroka		      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			        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				       unutra 		       spolja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endParaRPr lang="sr-Latn-RS" sz="24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sr-Latn-R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STABILNOST</a:t>
            </a:r>
          </a:p>
          <a:p>
            <a:pPr marL="0" indent="0">
              <a:spcBef>
                <a:spcPts val="0"/>
              </a:spcBef>
              <a:buNone/>
            </a:pPr>
            <a:r>
              <a:rPr lang="sr-Latn-R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uzroka</a:t>
            </a:r>
          </a:p>
          <a:p>
            <a:pPr marL="0" indent="0">
              <a:spcBef>
                <a:spcPts val="0"/>
              </a:spcBef>
              <a:buNone/>
            </a:pPr>
            <a:endParaRPr lang="sr-Latn-RS" sz="2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buNone/>
            </a:pPr>
            <a:endParaRPr lang="sr-Latn-RS" dirty="0" smtClean="0"/>
          </a:p>
          <a:p>
            <a:pPr>
              <a:buNone/>
            </a:pP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2133600" y="2438400"/>
          <a:ext cx="6781800" cy="320479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1393"/>
                <a:gridCol w="1141327"/>
                <a:gridCol w="1505229"/>
                <a:gridCol w="1207491"/>
                <a:gridCol w="1356360"/>
              </a:tblGrid>
              <a:tr h="838200">
                <a:tc>
                  <a:txBody>
                    <a:bodyPr/>
                    <a:lstStyle/>
                    <a:p>
                      <a:r>
                        <a:rPr lang="sr-Latn-RS" sz="20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mogućnost</a:t>
                      </a:r>
                    </a:p>
                    <a:p>
                      <a:r>
                        <a:rPr lang="sr-Latn-RS" sz="2000" dirty="0" smtClean="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kontrole</a:t>
                      </a:r>
                      <a:endParaRPr lang="en-US" sz="20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sr-Latn-RS" dirty="0" smtClean="0">
                          <a:solidFill>
                            <a:schemeClr val="tx1"/>
                          </a:solidFill>
                        </a:rPr>
                        <a:t>postoji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sr-Latn-RS" dirty="0" smtClean="0">
                          <a:solidFill>
                            <a:schemeClr val="tx1"/>
                          </a:solidFill>
                        </a:rPr>
                        <a:t>ne postoji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sr-Latn-RS" dirty="0" smtClean="0">
                          <a:solidFill>
                            <a:schemeClr val="tx1"/>
                          </a:solidFill>
                        </a:rPr>
                        <a:t>postoji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sr-Latn-RS" dirty="0" smtClean="0">
                          <a:solidFill>
                            <a:schemeClr val="tx1"/>
                          </a:solidFill>
                        </a:rPr>
                        <a:t>ne postoji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noFill/>
                  </a:tcPr>
                </a:tc>
              </a:tr>
              <a:tr h="1129126"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chemeClr val="bg1"/>
                          </a:solidFill>
                          <a:effectLst/>
                        </a:rPr>
                        <a:t>nepromenljiv</a:t>
                      </a:r>
                      <a:endParaRPr lang="en-US" b="1" dirty="0">
                        <a:solidFill>
                          <a:schemeClr val="bg1"/>
                        </a:solidFill>
                        <a:effectLst/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trajno zalaganje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sposobnosti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stavovi</a:t>
                      </a:r>
                    </a:p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učiteljice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težina predmeta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1237467"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chemeClr val="bg1"/>
                          </a:solidFill>
                        </a:rPr>
                        <a:t>promenljiv</a:t>
                      </a:r>
                      <a:endParaRPr lang="en-US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veštine /znanje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raspoloženje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podrška</a:t>
                      </a:r>
                    </a:p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drugih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sr-Latn-RS" b="1" dirty="0" smtClean="0">
                          <a:solidFill>
                            <a:srgbClr val="C00000"/>
                          </a:solidFill>
                        </a:rPr>
                        <a:t>sreća, slučaj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1003</TotalTime>
  <Words>667</Words>
  <Application>Microsoft Office PowerPoint</Application>
  <PresentationFormat>On-screen Show (4:3)</PresentationFormat>
  <Paragraphs>205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     </vt:lpstr>
      <vt:lpstr>Motivacija: definicija i teorije</vt:lpstr>
      <vt:lpstr>Teorije potreba </vt:lpstr>
      <vt:lpstr>A. Maslow: teorija hijerarhije potreba</vt:lpstr>
      <vt:lpstr>Promenljivost i sticanje motiva</vt:lpstr>
      <vt:lpstr>Kognitivne teorije  (1)</vt:lpstr>
      <vt:lpstr>Kognitivne teorije  (2)</vt:lpstr>
      <vt:lpstr>Atribuciona teorija (1)</vt:lpstr>
      <vt:lpstr>Atribuciona teorija (2)</vt:lpstr>
      <vt:lpstr>Atribuciona teorija: naučena bespomoćnost</vt:lpstr>
      <vt:lpstr>Teorija socijalne kognicje</vt:lpstr>
      <vt:lpstr>Motivacija za učenje</vt:lpstr>
      <vt:lpstr>Povećavanje intrinzičke motivacije</vt:lpstr>
      <vt:lpstr>Povećavanje ekstrinzičke motivacije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  </dc:title>
  <dc:creator>Nada Korac</dc:creator>
  <cp:lastModifiedBy>Nada Korac</cp:lastModifiedBy>
  <cp:revision>125</cp:revision>
  <dcterms:created xsi:type="dcterms:W3CDTF">2011-01-30T15:34:01Z</dcterms:created>
  <dcterms:modified xsi:type="dcterms:W3CDTF">2011-02-14T23:23:22Z</dcterms:modified>
</cp:coreProperties>
</file>

<file path=docProps/thumbnail.jpeg>
</file>